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sldIdLst>
    <p:sldId id="256" r:id="rId2"/>
    <p:sldId id="257" r:id="rId3"/>
    <p:sldId id="258" r:id="rId4"/>
    <p:sldId id="280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69" r:id="rId17"/>
    <p:sldId id="271" r:id="rId18"/>
    <p:sldId id="272" r:id="rId19"/>
    <p:sldId id="273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B139195-B505-4B19-AF72-517130302235}">
          <p14:sldIdLst>
            <p14:sldId id="256"/>
            <p14:sldId id="257"/>
            <p14:sldId id="258"/>
            <p14:sldId id="280"/>
            <p14:sldId id="259"/>
            <p14:sldId id="260"/>
            <p14:sldId id="261"/>
          </p14:sldIdLst>
        </p14:section>
        <p14:section name="Untitled Section" id="{75724706-583F-46B9-B19D-75039F6454EB}">
          <p14:sldIdLst>
            <p14:sldId id="262"/>
            <p14:sldId id="263"/>
            <p14:sldId id="264"/>
            <p14:sldId id="265"/>
            <p14:sldId id="266"/>
            <p14:sldId id="267"/>
            <p14:sldId id="268"/>
            <p14:sldId id="270"/>
            <p14:sldId id="269"/>
            <p14:sldId id="271"/>
            <p14:sldId id="272"/>
            <p14:sldId id="273"/>
            <p14:sldId id="275"/>
            <p14:sldId id="276"/>
            <p14:sldId id="277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G:\Trainity_Data_Science\PRojects\Project%206\Project%206%20Datasets\Application%20Data-%20Solution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pivotSource>
    <c:name>[Application Data- Solution.xlsx]Q1.Chart-Features&gt;30% NULL!PivotTable1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Representation</a:t>
            </a:r>
            <a:r>
              <a:rPr lang="en-US" baseline="0"/>
              <a:t> of columns having &gt;30% NULL values.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FFC000"/>
          </a:solidFill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rgbClr val="FFC000"/>
          </a:solidFill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rgbClr val="FFC000"/>
          </a:solidFill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950971387967335E-2"/>
          <c:y val="0.128479209267716"/>
          <c:w val="0.93939324408758507"/>
          <c:h val="0.374492578112958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'Q1.Chart-Features&gt;30% NULL'!$B$3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FFC000"/>
            </a:solidFill>
            <a:ln w="9525" cap="flat" cmpd="sng" algn="ctr">
              <a:solidFill>
                <a:schemeClr val="dk1">
                  <a:tint val="88000"/>
                </a:schemeClr>
              </a:solidFill>
              <a:miter lim="800000"/>
            </a:ln>
            <a:effectLst>
              <a:glow rad="63500">
                <a:schemeClr val="dk1">
                  <a:tint val="88000"/>
                  <a:satMod val="175000"/>
                  <a:alpha val="25000"/>
                </a:schemeClr>
              </a:glo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'Q1.Chart-Features&gt;30% NULL'!$A$4:$A$51</c:f>
              <c:strCache>
                <c:ptCount val="48"/>
                <c:pt idx="0">
                  <c:v>Sum of OWN_CAR_AGE</c:v>
                </c:pt>
                <c:pt idx="1">
                  <c:v>Sum of OCCUPATION_TYPE</c:v>
                </c:pt>
                <c:pt idx="2">
                  <c:v>Sum of EXT_SOURCE_1</c:v>
                </c:pt>
                <c:pt idx="3">
                  <c:v>Sum of APARTMENTS_AVG</c:v>
                </c:pt>
                <c:pt idx="4">
                  <c:v>Sum of BASEMENTAREA_AVG</c:v>
                </c:pt>
                <c:pt idx="5">
                  <c:v>Sum of YEARS_BEGINEXPLUATATION_AVG</c:v>
                </c:pt>
                <c:pt idx="6">
                  <c:v>Sum of YEARS_BUILD_AVG</c:v>
                </c:pt>
                <c:pt idx="7">
                  <c:v>Sum of COMMONAREA_AVG</c:v>
                </c:pt>
                <c:pt idx="8">
                  <c:v>Sum of ELEVATORS_AVG</c:v>
                </c:pt>
                <c:pt idx="9">
                  <c:v>Sum of ENTRANCES_AVG</c:v>
                </c:pt>
                <c:pt idx="10">
                  <c:v>Sum of FLOORSMAX_AVG</c:v>
                </c:pt>
                <c:pt idx="11">
                  <c:v>Sum of FLOORSMIN_AVG</c:v>
                </c:pt>
                <c:pt idx="12">
                  <c:v>Sum of LANDAREA_AVG</c:v>
                </c:pt>
                <c:pt idx="13">
                  <c:v>Sum of LIVINGAPARTMENTS_AVG</c:v>
                </c:pt>
                <c:pt idx="14">
                  <c:v>Sum of LIVINGAREA_AVG</c:v>
                </c:pt>
                <c:pt idx="15">
                  <c:v>Sum of NONLIVINGAPARTMENTS_AVG</c:v>
                </c:pt>
                <c:pt idx="16">
                  <c:v>Sum of NONLIVINGAREA_AVG</c:v>
                </c:pt>
                <c:pt idx="17">
                  <c:v>Sum of APARTMENTS_MODE</c:v>
                </c:pt>
                <c:pt idx="18">
                  <c:v>Sum of ELEVATORS_MODE</c:v>
                </c:pt>
                <c:pt idx="19">
                  <c:v>Sum of COMMONAREA_MODE</c:v>
                </c:pt>
                <c:pt idx="20">
                  <c:v>Sum of YEARS_BUILD_MODE</c:v>
                </c:pt>
                <c:pt idx="21">
                  <c:v>Sum of BASEMENTAREA_MODE</c:v>
                </c:pt>
                <c:pt idx="22">
                  <c:v>Sum of YEARS_BEGINEXPLUATATION_MODE</c:v>
                </c:pt>
                <c:pt idx="23">
                  <c:v>Sum of ENTRANCES_MODE</c:v>
                </c:pt>
                <c:pt idx="24">
                  <c:v>Sum of FLOORSMAX_MODE</c:v>
                </c:pt>
                <c:pt idx="25">
                  <c:v>Sum of FLOORSMIN_MODE</c:v>
                </c:pt>
                <c:pt idx="26">
                  <c:v>Sum of LANDAREA_MODE</c:v>
                </c:pt>
                <c:pt idx="27">
                  <c:v>Sum of LIVINGAPARTMENTS_MODE</c:v>
                </c:pt>
                <c:pt idx="28">
                  <c:v>Sum of LIVINGAREA_MODE</c:v>
                </c:pt>
                <c:pt idx="29">
                  <c:v>Sum of NONLIVINGAPARTMENTS_MODE</c:v>
                </c:pt>
                <c:pt idx="30">
                  <c:v>Sum of EMERGENCYSTATE_MODE</c:v>
                </c:pt>
                <c:pt idx="31">
                  <c:v>Sum of WALLSMATERIAL_MODE</c:v>
                </c:pt>
                <c:pt idx="32">
                  <c:v>Sum of TOTALAREA_MODE</c:v>
                </c:pt>
                <c:pt idx="33">
                  <c:v>Sum of HOUSETYPE_MODE</c:v>
                </c:pt>
                <c:pt idx="34">
                  <c:v>Sum of FONDKAPREMONT_MODE</c:v>
                </c:pt>
                <c:pt idx="35">
                  <c:v>Sum of NONLIVINGAREA_MEDI</c:v>
                </c:pt>
                <c:pt idx="36">
                  <c:v>Sum of NONLIVINGAPARTMENTS_MEDI</c:v>
                </c:pt>
                <c:pt idx="37">
                  <c:v>Sum of LIVINGAREA_MEDI</c:v>
                </c:pt>
                <c:pt idx="38">
                  <c:v>Sum of LIVINGAPARTMENTS_MEDI</c:v>
                </c:pt>
                <c:pt idx="39">
                  <c:v>Sum of LANDAREA_MEDI</c:v>
                </c:pt>
                <c:pt idx="40">
                  <c:v>Sum of FLOORSMIN_MEDI</c:v>
                </c:pt>
                <c:pt idx="41">
                  <c:v>Sum of FLOORSMAX_MEDI</c:v>
                </c:pt>
                <c:pt idx="42">
                  <c:v>Sum of COMMONAREA_MEDI</c:v>
                </c:pt>
                <c:pt idx="43">
                  <c:v>Sum of YEARS_BUILD_MEDI</c:v>
                </c:pt>
                <c:pt idx="44">
                  <c:v>Sum of YEARS_BEGINEXPLUATATION_MEDI</c:v>
                </c:pt>
                <c:pt idx="45">
                  <c:v>Sum of BASEMENTAREA_MEDI</c:v>
                </c:pt>
                <c:pt idx="46">
                  <c:v>Sum of APARTMENTS_MEDI</c:v>
                </c:pt>
                <c:pt idx="47">
                  <c:v>Sum of NONLIVINGAREA_MODE</c:v>
                </c:pt>
              </c:strCache>
            </c:strRef>
          </c:cat>
          <c:val>
            <c:numRef>
              <c:f>'Q1.Chart-Features&gt;30% NULL'!$B$4:$B$51</c:f>
              <c:numCache>
                <c:formatCode>General</c:formatCode>
                <c:ptCount val="48"/>
                <c:pt idx="0">
                  <c:v>0.66</c:v>
                </c:pt>
                <c:pt idx="1">
                  <c:v>0.31</c:v>
                </c:pt>
                <c:pt idx="2">
                  <c:v>0.56000000000000005</c:v>
                </c:pt>
                <c:pt idx="3">
                  <c:v>0.51</c:v>
                </c:pt>
                <c:pt idx="4">
                  <c:v>0.57999999999999996</c:v>
                </c:pt>
                <c:pt idx="5">
                  <c:v>0.49</c:v>
                </c:pt>
                <c:pt idx="6">
                  <c:v>0.66</c:v>
                </c:pt>
                <c:pt idx="7">
                  <c:v>0.7</c:v>
                </c:pt>
                <c:pt idx="8">
                  <c:v>0.53</c:v>
                </c:pt>
                <c:pt idx="9">
                  <c:v>0.5</c:v>
                </c:pt>
                <c:pt idx="10">
                  <c:v>0.5</c:v>
                </c:pt>
                <c:pt idx="11">
                  <c:v>0.68</c:v>
                </c:pt>
                <c:pt idx="12">
                  <c:v>0.59</c:v>
                </c:pt>
                <c:pt idx="13">
                  <c:v>0.68</c:v>
                </c:pt>
                <c:pt idx="14">
                  <c:v>0.5</c:v>
                </c:pt>
                <c:pt idx="15">
                  <c:v>0.69</c:v>
                </c:pt>
                <c:pt idx="16">
                  <c:v>0.55000000000000004</c:v>
                </c:pt>
                <c:pt idx="17">
                  <c:v>0.51</c:v>
                </c:pt>
                <c:pt idx="18">
                  <c:v>0.53</c:v>
                </c:pt>
                <c:pt idx="19">
                  <c:v>0.7</c:v>
                </c:pt>
                <c:pt idx="20">
                  <c:v>0.66</c:v>
                </c:pt>
                <c:pt idx="21">
                  <c:v>0.57999999999999996</c:v>
                </c:pt>
                <c:pt idx="22">
                  <c:v>0.49</c:v>
                </c:pt>
                <c:pt idx="23">
                  <c:v>0.5</c:v>
                </c:pt>
                <c:pt idx="24">
                  <c:v>0.5</c:v>
                </c:pt>
                <c:pt idx="25">
                  <c:v>0.68</c:v>
                </c:pt>
                <c:pt idx="26">
                  <c:v>0.59</c:v>
                </c:pt>
                <c:pt idx="27">
                  <c:v>0.68</c:v>
                </c:pt>
                <c:pt idx="28">
                  <c:v>0.5</c:v>
                </c:pt>
                <c:pt idx="29">
                  <c:v>0.69</c:v>
                </c:pt>
                <c:pt idx="30">
                  <c:v>0.47</c:v>
                </c:pt>
                <c:pt idx="31">
                  <c:v>0.51</c:v>
                </c:pt>
                <c:pt idx="32">
                  <c:v>0.48</c:v>
                </c:pt>
                <c:pt idx="33">
                  <c:v>0.5</c:v>
                </c:pt>
                <c:pt idx="34">
                  <c:v>0.68</c:v>
                </c:pt>
                <c:pt idx="35">
                  <c:v>0.55000000000000004</c:v>
                </c:pt>
                <c:pt idx="36">
                  <c:v>0.69</c:v>
                </c:pt>
                <c:pt idx="37">
                  <c:v>0.5</c:v>
                </c:pt>
                <c:pt idx="38">
                  <c:v>0.68</c:v>
                </c:pt>
                <c:pt idx="39">
                  <c:v>0.59</c:v>
                </c:pt>
                <c:pt idx="40">
                  <c:v>0.68</c:v>
                </c:pt>
                <c:pt idx="41">
                  <c:v>0.5</c:v>
                </c:pt>
                <c:pt idx="42">
                  <c:v>0.7</c:v>
                </c:pt>
                <c:pt idx="43">
                  <c:v>0.66</c:v>
                </c:pt>
                <c:pt idx="44">
                  <c:v>0.49</c:v>
                </c:pt>
                <c:pt idx="45">
                  <c:v>0.57999999999999996</c:v>
                </c:pt>
                <c:pt idx="46">
                  <c:v>0.51</c:v>
                </c:pt>
                <c:pt idx="47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C2-40B5-8319-D5057007FD7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15"/>
        <c:overlap val="-40"/>
        <c:axId val="699443384"/>
        <c:axId val="699442664"/>
      </c:barChart>
      <c:catAx>
        <c:axId val="69944338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100" dirty="0">
                    <a:solidFill>
                      <a:schemeClr val="tx1"/>
                    </a:solidFill>
                  </a:rPr>
                  <a:t>Feature</a:t>
                </a:r>
                <a:r>
                  <a:rPr lang="en-IN" sz="1100" baseline="0" dirty="0">
                    <a:solidFill>
                      <a:schemeClr val="tx1"/>
                    </a:solidFill>
                  </a:rPr>
                  <a:t> Names</a:t>
                </a:r>
                <a:endParaRPr lang="en-IN" sz="1100" dirty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0.36839615161190464"/>
              <c:y val="0.94034431834235022"/>
            </c:manualLayout>
          </c:layout>
          <c:overlay val="0"/>
          <c:spPr>
            <a:solidFill>
              <a:srgbClr val="FFFF00"/>
            </a:solidFill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9442664"/>
        <c:crosses val="autoZero"/>
        <c:auto val="1"/>
        <c:lblAlgn val="ctr"/>
        <c:lblOffset val="100"/>
        <c:noMultiLvlLbl val="0"/>
      </c:catAx>
      <c:valAx>
        <c:axId val="699442664"/>
        <c:scaling>
          <c:orientation val="minMax"/>
          <c:max val="1"/>
          <c:min val="0.30000000000000004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9443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Tables!PivotTable11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EDUCATION TYPE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'Q4.The Pivot Tables'!$G$10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121-4026-9B54-8F48F4276B9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121-4026-9B54-8F48F4276B9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121-4026-9B54-8F48F4276B9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121-4026-9B54-8F48F4276B9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4121-4026-9B54-8F48F4276B9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'Q4.The Pivot Tables'!$F$11:$F$15</c:f>
              <c:strCache>
                <c:ptCount val="5"/>
                <c:pt idx="0">
                  <c:v>Academic degree</c:v>
                </c:pt>
                <c:pt idx="1">
                  <c:v>Higher education</c:v>
                </c:pt>
                <c:pt idx="2">
                  <c:v>Incomplete higher</c:v>
                </c:pt>
                <c:pt idx="3">
                  <c:v>Lower secondary</c:v>
                </c:pt>
                <c:pt idx="4">
                  <c:v>Secondary / secondary special</c:v>
                </c:pt>
              </c:strCache>
            </c:strRef>
          </c:cat>
          <c:val>
            <c:numRef>
              <c:f>'Q4.The Pivot Tables'!$G$11:$G$15</c:f>
              <c:numCache>
                <c:formatCode>General</c:formatCode>
                <c:ptCount val="5"/>
                <c:pt idx="0">
                  <c:v>20</c:v>
                </c:pt>
                <c:pt idx="1">
                  <c:v>12167</c:v>
                </c:pt>
                <c:pt idx="2">
                  <c:v>1620</c:v>
                </c:pt>
                <c:pt idx="3">
                  <c:v>620</c:v>
                </c:pt>
                <c:pt idx="4">
                  <c:v>35572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121-4026-9B54-8F48F4276B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Tables!PivotTable12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Segmented Education Type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'Q4.The Pivot Tables'!$I$10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F37D-4E7E-B997-7E0D4415539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F37D-4E7E-B997-7E0D4415539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F37D-4E7E-B997-7E0D4415539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F37D-4E7E-B997-7E0D4415539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F37D-4E7E-B997-7E0D4415539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F37D-4E7E-B997-7E0D4415539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F37D-4E7E-B997-7E0D44155393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F37D-4E7E-B997-7E0D44155393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F37D-4E7E-B997-7E0D44155393}"/>
              </c:ext>
            </c:extLst>
          </c:dPt>
          <c:dLbls>
            <c:dLbl>
              <c:idx val="6"/>
              <c:layout>
                <c:manualLayout>
                  <c:x val="0"/>
                  <c:y val="8.4497296530066407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F37D-4E7E-B997-7E0D4415539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'Q4.The Pivot Tables'!$H$11:$H$24</c:f>
              <c:multiLvlStrCache>
                <c:ptCount val="9"/>
                <c:lvl>
                  <c:pt idx="0">
                    <c:v>0</c:v>
                  </c:pt>
                  <c:pt idx="1">
                    <c:v>0</c:v>
                  </c:pt>
                  <c:pt idx="2">
                    <c:v>1</c:v>
                  </c:pt>
                  <c:pt idx="3">
                    <c:v>0</c:v>
                  </c:pt>
                  <c:pt idx="4">
                    <c:v>1</c:v>
                  </c:pt>
                  <c:pt idx="5">
                    <c:v>0</c:v>
                  </c:pt>
                  <c:pt idx="6">
                    <c:v>1</c:v>
                  </c:pt>
                  <c:pt idx="7">
                    <c:v>0</c:v>
                  </c:pt>
                  <c:pt idx="8">
                    <c:v>1</c:v>
                  </c:pt>
                </c:lvl>
                <c:lvl>
                  <c:pt idx="0">
                    <c:v>Academic degree</c:v>
                  </c:pt>
                  <c:pt idx="1">
                    <c:v>Higher education</c:v>
                  </c:pt>
                  <c:pt idx="3">
                    <c:v>Incomplete higher</c:v>
                  </c:pt>
                  <c:pt idx="5">
                    <c:v>Lower secondary</c:v>
                  </c:pt>
                  <c:pt idx="7">
                    <c:v>Secondary / secondary special</c:v>
                  </c:pt>
                </c:lvl>
              </c:multiLvlStrCache>
            </c:multiLvlStrRef>
          </c:cat>
          <c:val>
            <c:numRef>
              <c:f>'Q4.The Pivot Tables'!$I$11:$I$24</c:f>
              <c:numCache>
                <c:formatCode>0.00%</c:formatCode>
                <c:ptCount val="9"/>
                <c:pt idx="0">
                  <c:v>4.0000800016000318E-4</c:v>
                </c:pt>
                <c:pt idx="1">
                  <c:v>0.23122462449248984</c:v>
                </c:pt>
                <c:pt idx="2">
                  <c:v>1.2120242404848098E-2</c:v>
                </c:pt>
                <c:pt idx="3">
                  <c:v>2.9640592811856239E-2</c:v>
                </c:pt>
                <c:pt idx="4">
                  <c:v>2.7600552011040219E-3</c:v>
                </c:pt>
                <c:pt idx="5">
                  <c:v>1.0940218804376088E-2</c:v>
                </c:pt>
                <c:pt idx="6">
                  <c:v>1.4600292005840117E-3</c:v>
                </c:pt>
                <c:pt idx="7">
                  <c:v>0.64727294545890923</c:v>
                </c:pt>
                <c:pt idx="8">
                  <c:v>6.4181283625672519E-2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F37D-4E7E-B997-7E0D441553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Tables!PivotTable14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Client organization type</a:t>
            </a:r>
          </a:p>
        </c:rich>
      </c:tx>
      <c:layout>
        <c:manualLayout>
          <c:xMode val="edge"/>
          <c:yMode val="edge"/>
          <c:x val="0.30465266841644795"/>
          <c:y val="4.52755905511811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'Q4.The Pivot Tables'!$G$27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9A9C-4726-8DD6-29212F24F85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9A9C-4726-8DD6-29212F24F85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9A9C-4726-8DD6-29212F24F85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9A9C-4726-8DD6-29212F24F85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9A9C-4726-8DD6-29212F24F85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9A9C-4726-8DD6-29212F24F85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9A9C-4726-8DD6-29212F24F85A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9A9C-4726-8DD6-29212F24F85A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9A9C-4726-8DD6-29212F24F85A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3-9A9C-4726-8DD6-29212F24F85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'Q4.The Pivot Tables'!$F$28:$F$37</c:f>
              <c:strCache>
                <c:ptCount val="10"/>
                <c:pt idx="0">
                  <c:v>XNA</c:v>
                </c:pt>
                <c:pt idx="1">
                  <c:v>Trade: type 7</c:v>
                </c:pt>
                <c:pt idx="2">
                  <c:v>Self-employed</c:v>
                </c:pt>
                <c:pt idx="3">
                  <c:v>School</c:v>
                </c:pt>
                <c:pt idx="4">
                  <c:v>Other</c:v>
                </c:pt>
                <c:pt idx="5">
                  <c:v>Medicine</c:v>
                </c:pt>
                <c:pt idx="6">
                  <c:v>Kindergarten</c:v>
                </c:pt>
                <c:pt idx="7">
                  <c:v>Government</c:v>
                </c:pt>
                <c:pt idx="8">
                  <c:v>Business Entity Type 3</c:v>
                </c:pt>
                <c:pt idx="9">
                  <c:v>Business Entity Type 2</c:v>
                </c:pt>
              </c:strCache>
            </c:strRef>
          </c:cat>
          <c:val>
            <c:numRef>
              <c:f>'Q4.The Pivot Tables'!$G$28:$G$37</c:f>
              <c:numCache>
                <c:formatCode>General</c:formatCode>
                <c:ptCount val="10"/>
                <c:pt idx="0">
                  <c:v>8924</c:v>
                </c:pt>
                <c:pt idx="1">
                  <c:v>1210</c:v>
                </c:pt>
                <c:pt idx="2">
                  <c:v>6240</c:v>
                </c:pt>
                <c:pt idx="3">
                  <c:v>1450</c:v>
                </c:pt>
                <c:pt idx="4">
                  <c:v>2717</c:v>
                </c:pt>
                <c:pt idx="5">
                  <c:v>1817</c:v>
                </c:pt>
                <c:pt idx="6">
                  <c:v>1090</c:v>
                </c:pt>
                <c:pt idx="7">
                  <c:v>1716</c:v>
                </c:pt>
                <c:pt idx="8">
                  <c:v>11101</c:v>
                </c:pt>
                <c:pt idx="9">
                  <c:v>1704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9A9C-4726-8DD6-29212F24F8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Tables!PivotTable15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Segmented organization type</a:t>
            </a:r>
          </a:p>
        </c:rich>
      </c:tx>
      <c:layout>
        <c:manualLayout>
          <c:xMode val="edge"/>
          <c:yMode val="edge"/>
          <c:x val="0.31424830132297848"/>
          <c:y val="4.99052201808107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'Q4.The Pivot Tables'!$J$27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B1C-4D87-A98D-81D0BDAB37A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B1C-4D87-A98D-81D0BDAB37A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2B1C-4D87-A98D-81D0BDAB37A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2B1C-4D87-A98D-81D0BDAB37A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2B1C-4D87-A98D-81D0BDAB37A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2B1C-4D87-A98D-81D0BDAB37AE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2B1C-4D87-A98D-81D0BDAB37AE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2B1C-4D87-A98D-81D0BDAB37AE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2B1C-4D87-A98D-81D0BDAB37AE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3-2B1C-4D87-A98D-81D0BDAB37A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'Q4.The Pivot Tables'!$I$28:$I$37</c:f>
              <c:strCache>
                <c:ptCount val="10"/>
                <c:pt idx="0">
                  <c:v>XNA</c:v>
                </c:pt>
                <c:pt idx="1">
                  <c:v>Trade: type 7</c:v>
                </c:pt>
                <c:pt idx="2">
                  <c:v>Self-employed</c:v>
                </c:pt>
                <c:pt idx="3">
                  <c:v>Other</c:v>
                </c:pt>
                <c:pt idx="4">
                  <c:v>Medicine</c:v>
                </c:pt>
                <c:pt idx="5">
                  <c:v>Government</c:v>
                </c:pt>
                <c:pt idx="6">
                  <c:v>Construction</c:v>
                </c:pt>
                <c:pt idx="7">
                  <c:v>Business Entity Type 3</c:v>
                </c:pt>
                <c:pt idx="8">
                  <c:v>Business Entity Type 2</c:v>
                </c:pt>
                <c:pt idx="9">
                  <c:v>Business Entity Type 1</c:v>
                </c:pt>
              </c:strCache>
            </c:strRef>
          </c:cat>
          <c:val>
            <c:numRef>
              <c:f>'Q4.The Pivot Tables'!$J$28:$J$37</c:f>
              <c:numCache>
                <c:formatCode>General</c:formatCode>
                <c:ptCount val="10"/>
                <c:pt idx="0">
                  <c:v>503</c:v>
                </c:pt>
                <c:pt idx="1">
                  <c:v>120</c:v>
                </c:pt>
                <c:pt idx="2">
                  <c:v>628</c:v>
                </c:pt>
                <c:pt idx="3">
                  <c:v>208</c:v>
                </c:pt>
                <c:pt idx="4">
                  <c:v>130</c:v>
                </c:pt>
                <c:pt idx="5">
                  <c:v>124</c:v>
                </c:pt>
                <c:pt idx="6">
                  <c:v>108</c:v>
                </c:pt>
                <c:pt idx="7">
                  <c:v>1014</c:v>
                </c:pt>
                <c:pt idx="8">
                  <c:v>133</c:v>
                </c:pt>
                <c:pt idx="9">
                  <c:v>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2B1C-4D87-A98D-81D0BDAB37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Tables!PivotTable18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Age distribution with credit amount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'Q4.The Pivot Tables'!$B$41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'Q4.The Pivot Tables'!$A$42:$A$46</c:f>
              <c:strCache>
                <c:ptCount val="5"/>
                <c:pt idx="0">
                  <c:v>0-30</c:v>
                </c:pt>
                <c:pt idx="1">
                  <c:v>31-40</c:v>
                </c:pt>
                <c:pt idx="2">
                  <c:v>41-50</c:v>
                </c:pt>
                <c:pt idx="3">
                  <c:v>51-60</c:v>
                </c:pt>
                <c:pt idx="4">
                  <c:v>60+ and Above</c:v>
                </c:pt>
              </c:strCache>
            </c:strRef>
          </c:cat>
          <c:val>
            <c:numRef>
              <c:f>'Q4.The Pivot Tables'!$B$42:$B$46</c:f>
              <c:numCache>
                <c:formatCode>0</c:formatCode>
                <c:ptCount val="5"/>
                <c:pt idx="0">
                  <c:v>481020.527526705</c:v>
                </c:pt>
                <c:pt idx="1">
                  <c:v>600172.74843540462</c:v>
                </c:pt>
                <c:pt idx="2">
                  <c:v>656480.62707182323</c:v>
                </c:pt>
                <c:pt idx="3">
                  <c:v>651767.10966424679</c:v>
                </c:pt>
                <c:pt idx="4">
                  <c:v>526402.83636836626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C8-409A-B3E6-352495C842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1065739560"/>
        <c:axId val="1065739920"/>
      </c:barChart>
      <c:catAx>
        <c:axId val="1065739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5739920"/>
        <c:crosses val="autoZero"/>
        <c:auto val="1"/>
        <c:lblAlgn val="ctr"/>
        <c:lblOffset val="100"/>
        <c:noMultiLvlLbl val="0"/>
      </c:catAx>
      <c:valAx>
        <c:axId val="1065739920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065739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Tables!PivotTable21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amount credited per name income </a:t>
            </a:r>
            <a:endParaRPr lang="en-US" dirty="0"/>
          </a:p>
        </c:rich>
      </c:tx>
      <c:layout>
        <c:manualLayout>
          <c:xMode val="edge"/>
          <c:yMode val="edge"/>
          <c:x val="0.28249416604809796"/>
          <c:y val="5.45348498104403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B0F0"/>
          </a:solidFill>
          <a:ln>
            <a:solidFill>
              <a:srgbClr val="FFC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rgbClr val="00B0F0"/>
          </a:solidFill>
          <a:ln>
            <a:solidFill>
              <a:srgbClr val="FFC000"/>
            </a:solidFill>
          </a:ln>
          <a:effectLst/>
        </c:spPr>
      </c:pivotFmt>
      <c:pivotFmt>
        <c:idx val="4"/>
        <c:spPr>
          <a:solidFill>
            <a:srgbClr val="00B0F0"/>
          </a:solidFill>
          <a:ln>
            <a:solidFill>
              <a:srgbClr val="FFC000"/>
            </a:solidFill>
          </a:ln>
          <a:effectLst/>
        </c:spPr>
      </c:pivotFmt>
      <c:pivotFmt>
        <c:idx val="5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6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7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8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9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10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11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12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13"/>
        <c:spPr>
          <a:solidFill>
            <a:srgbClr val="00B0F0"/>
          </a:solidFill>
          <a:ln>
            <a:solidFill>
              <a:srgbClr val="FFC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15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16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17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18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19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20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21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22"/>
        <c:spPr>
          <a:solidFill>
            <a:srgbClr val="00B0F0"/>
          </a:solidFill>
          <a:ln>
            <a:solidFill>
              <a:srgbClr val="FFC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24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25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26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27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28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29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  <c:pivotFmt>
        <c:idx val="30"/>
        <c:spPr>
          <a:solidFill>
            <a:srgbClr val="FFC000"/>
          </a:solidFill>
          <a:ln>
            <a:solidFill>
              <a:srgbClr val="FFC000"/>
            </a:solidFill>
          </a:ln>
          <a:effectLst/>
        </c:spPr>
      </c:pivotFmt>
    </c:pivotFmts>
    <c:view3D>
      <c:rotX val="15"/>
      <c:rotY val="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'Q4.The Pivot Tables'!$E$41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B0F0"/>
            </a:solidFill>
            <a:ln>
              <a:solidFill>
                <a:srgbClr val="FFC000"/>
              </a:solidFill>
            </a:ln>
          </c:spPr>
          <c:dPt>
            <c:idx val="0"/>
            <c:bubble3D val="0"/>
            <c:spPr>
              <a:solidFill>
                <a:srgbClr val="FFC00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C572-490C-AE21-C55939DADFE9}"/>
              </c:ext>
            </c:extLst>
          </c:dPt>
          <c:dPt>
            <c:idx val="1"/>
            <c:bubble3D val="0"/>
            <c:spPr>
              <a:solidFill>
                <a:srgbClr val="FFC00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572-490C-AE21-C55939DADFE9}"/>
              </c:ext>
            </c:extLst>
          </c:dPt>
          <c:dPt>
            <c:idx val="2"/>
            <c:bubble3D val="0"/>
            <c:spPr>
              <a:solidFill>
                <a:srgbClr val="00B0F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</c:dPt>
          <c:dPt>
            <c:idx val="3"/>
            <c:bubble3D val="0"/>
            <c:spPr>
              <a:solidFill>
                <a:srgbClr val="FFC00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C572-490C-AE21-C55939DADFE9}"/>
              </c:ext>
            </c:extLst>
          </c:dPt>
          <c:dPt>
            <c:idx val="4"/>
            <c:bubble3D val="0"/>
            <c:spPr>
              <a:solidFill>
                <a:srgbClr val="FFC00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C572-490C-AE21-C55939DADFE9}"/>
              </c:ext>
            </c:extLst>
          </c:dPt>
          <c:dPt>
            <c:idx val="5"/>
            <c:bubble3D val="0"/>
            <c:spPr>
              <a:solidFill>
                <a:srgbClr val="00B0F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</c:dPt>
          <c:dPt>
            <c:idx val="6"/>
            <c:bubble3D val="0"/>
            <c:spPr>
              <a:solidFill>
                <a:srgbClr val="FFC00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C572-490C-AE21-C55939DADFE9}"/>
              </c:ext>
            </c:extLst>
          </c:dPt>
          <c:dPt>
            <c:idx val="7"/>
            <c:bubble3D val="0"/>
            <c:spPr>
              <a:solidFill>
                <a:srgbClr val="00B0F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</c:dPt>
          <c:dPt>
            <c:idx val="8"/>
            <c:bubble3D val="0"/>
            <c:spPr>
              <a:solidFill>
                <a:srgbClr val="FFC00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C572-490C-AE21-C55939DADFE9}"/>
              </c:ext>
            </c:extLst>
          </c:dPt>
          <c:dPt>
            <c:idx val="9"/>
            <c:bubble3D val="0"/>
            <c:spPr>
              <a:solidFill>
                <a:srgbClr val="FFC00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C572-490C-AE21-C55939DADFE9}"/>
              </c:ext>
            </c:extLst>
          </c:dPt>
          <c:dPt>
            <c:idx val="10"/>
            <c:bubble3D val="0"/>
            <c:spPr>
              <a:solidFill>
                <a:srgbClr val="00B0F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</c:dPt>
          <c:dPt>
            <c:idx val="11"/>
            <c:bubble3D val="0"/>
            <c:spPr>
              <a:solidFill>
                <a:srgbClr val="FFC00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C572-490C-AE21-C55939DADFE9}"/>
              </c:ext>
            </c:extLst>
          </c:dPt>
          <c:dPt>
            <c:idx val="12"/>
            <c:bubble3D val="0"/>
            <c:spPr>
              <a:solidFill>
                <a:srgbClr val="00B0F0"/>
              </a:solidFill>
              <a:ln>
                <a:solidFill>
                  <a:srgbClr val="FFC000"/>
                </a:solidFill>
              </a:ln>
              <a:effectLst/>
              <a:sp3d>
                <a:contourClr>
                  <a:srgbClr val="FFC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'Q4.The Pivot Tables'!$D$42:$D$62</c:f>
              <c:multiLvlStrCache>
                <c:ptCount val="13"/>
                <c:lvl>
                  <c:pt idx="0">
                    <c:v>0</c:v>
                  </c:pt>
                  <c:pt idx="1">
                    <c:v>0</c:v>
                  </c:pt>
                  <c:pt idx="2">
                    <c:v>1</c:v>
                  </c:pt>
                  <c:pt idx="3">
                    <c:v>0</c:v>
                  </c:pt>
                  <c:pt idx="4">
                    <c:v>0</c:v>
                  </c:pt>
                  <c:pt idx="5">
                    <c:v>1</c:v>
                  </c:pt>
                  <c:pt idx="6">
                    <c:v>0</c:v>
                  </c:pt>
                  <c:pt idx="7">
                    <c:v>1</c:v>
                  </c:pt>
                  <c:pt idx="8">
                    <c:v>0</c:v>
                  </c:pt>
                  <c:pt idx="9">
                    <c:v>0</c:v>
                  </c:pt>
                  <c:pt idx="10">
                    <c:v>1</c:v>
                  </c:pt>
                  <c:pt idx="11">
                    <c:v>0</c:v>
                  </c:pt>
                  <c:pt idx="12">
                    <c:v>1</c:v>
                  </c:pt>
                </c:lvl>
                <c:lvl>
                  <c:pt idx="0">
                    <c:v>Businessman</c:v>
                  </c:pt>
                  <c:pt idx="1">
                    <c:v>Commercial associate</c:v>
                  </c:pt>
                  <c:pt idx="3">
                    <c:v>Maternity leave</c:v>
                  </c:pt>
                  <c:pt idx="4">
                    <c:v>Pensioner</c:v>
                  </c:pt>
                  <c:pt idx="6">
                    <c:v>State servant</c:v>
                  </c:pt>
                  <c:pt idx="8">
                    <c:v>Student</c:v>
                  </c:pt>
                  <c:pt idx="9">
                    <c:v>Unemployed</c:v>
                  </c:pt>
                  <c:pt idx="11">
                    <c:v>Working</c:v>
                  </c:pt>
                </c:lvl>
              </c:multiLvlStrCache>
            </c:multiLvlStrRef>
          </c:cat>
          <c:val>
            <c:numRef>
              <c:f>'Q4.The Pivot Tables'!$E$42:$E$62</c:f>
              <c:numCache>
                <c:formatCode>0</c:formatCode>
                <c:ptCount val="13"/>
                <c:pt idx="0">
                  <c:v>1800000</c:v>
                </c:pt>
                <c:pt idx="1">
                  <c:v>674204.10469145048</c:v>
                </c:pt>
                <c:pt idx="2">
                  <c:v>592067.828125</c:v>
                </c:pt>
                <c:pt idx="3">
                  <c:v>765000</c:v>
                </c:pt>
                <c:pt idx="4">
                  <c:v>538034.29053331749</c:v>
                </c:pt>
                <c:pt idx="5">
                  <c:v>570833.53293413168</c:v>
                </c:pt>
                <c:pt idx="6">
                  <c:v>682281.79707302351</c:v>
                </c:pt>
                <c:pt idx="7">
                  <c:v>652143.75</c:v>
                </c:pt>
                <c:pt idx="8">
                  <c:v>539246.69999999995</c:v>
                </c:pt>
                <c:pt idx="9">
                  <c:v>630000</c:v>
                </c:pt>
                <c:pt idx="10">
                  <c:v>684000</c:v>
                </c:pt>
                <c:pt idx="11">
                  <c:v>583777.2373136864</c:v>
                </c:pt>
                <c:pt idx="12">
                  <c:v>531829.79012596502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C572-490C-AE21-C55939DADF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Solution.xlsx]Q3.Data Imbalance!PivotTable3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800"/>
              <a:t>Data Imbalance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'Q3.Data Imbalance'!$B$3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6BA8-4DE4-8D2D-19F46673BA4A}"/>
              </c:ext>
            </c:extLst>
          </c:dPt>
          <c:dPt>
            <c:idx val="1"/>
            <c:bubble3D val="0"/>
            <c:explosion val="5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6BA8-4DE4-8D2D-19F46673BA4A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6BA8-4DE4-8D2D-19F46673BA4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'Q3.Data Imbalance'!$A$4:$A$7</c:f>
              <c:strCache>
                <c:ptCount val="3"/>
                <c:pt idx="0">
                  <c:v>0</c:v>
                </c:pt>
                <c:pt idx="1">
                  <c:v>1</c:v>
                </c:pt>
                <c:pt idx="2">
                  <c:v>(blank)</c:v>
                </c:pt>
              </c:strCache>
            </c:strRef>
          </c:cat>
          <c:val>
            <c:numRef>
              <c:f>'Q3.Data Imbalance'!$B$4:$B$7</c:f>
              <c:numCache>
                <c:formatCode>General</c:formatCode>
                <c:ptCount val="3"/>
                <c:pt idx="0">
                  <c:v>45973</c:v>
                </c:pt>
                <c:pt idx="1">
                  <c:v>4026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BA8-4DE4-8D2D-19F46673BA4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Tables!PivotTable8</c:name>
    <c:fmtId val="3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Percentage Defaulters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'Q4.The Pivot Tables'!$D$21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F50-4362-99D1-9551C755E2C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1F50-4362-99D1-9551C755E2C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1F50-4362-99D1-9551C755E2C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1F50-4362-99D1-9551C755E2C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1F50-4362-99D1-9551C755E2C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1F50-4362-99D1-9551C755E2CD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1F50-4362-99D1-9551C755E2CD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1F50-4362-99D1-9551C755E2CD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1F50-4362-99D1-9551C755E2CD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3-1F50-4362-99D1-9551C755E2CD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multiLvlStrRef>
              <c:f>'Q4.The Pivot Tables'!$C$22:$C$36</c:f>
              <c:multiLvlStrCache>
                <c:ptCount val="10"/>
                <c:lvl>
                  <c:pt idx="0">
                    <c:v>0</c:v>
                  </c:pt>
                  <c:pt idx="1">
                    <c:v>1</c:v>
                  </c:pt>
                  <c:pt idx="2">
                    <c:v>0</c:v>
                  </c:pt>
                  <c:pt idx="3">
                    <c:v>1</c:v>
                  </c:pt>
                  <c:pt idx="4">
                    <c:v>0</c:v>
                  </c:pt>
                  <c:pt idx="5">
                    <c:v>1</c:v>
                  </c:pt>
                  <c:pt idx="6">
                    <c:v>0</c:v>
                  </c:pt>
                  <c:pt idx="7">
                    <c:v>1</c:v>
                  </c:pt>
                  <c:pt idx="8">
                    <c:v>0</c:v>
                  </c:pt>
                  <c:pt idx="9">
                    <c:v>1</c:v>
                  </c:pt>
                </c:lvl>
                <c:lvl>
                  <c:pt idx="0">
                    <c:v>0-30</c:v>
                  </c:pt>
                  <c:pt idx="2">
                    <c:v>31-40</c:v>
                  </c:pt>
                  <c:pt idx="4">
                    <c:v>41-50</c:v>
                  </c:pt>
                  <c:pt idx="6">
                    <c:v>51-60</c:v>
                  </c:pt>
                  <c:pt idx="8">
                    <c:v>60+ and Above</c:v>
                  </c:pt>
                </c:lvl>
              </c:multiLvlStrCache>
            </c:multiLvlStrRef>
          </c:cat>
          <c:val>
            <c:numRef>
              <c:f>'Q4.The Pivot Tables'!$D$22:$D$36</c:f>
              <c:numCache>
                <c:formatCode>0.00%</c:formatCode>
                <c:ptCount val="10"/>
                <c:pt idx="0">
                  <c:v>0.12964259285185703</c:v>
                </c:pt>
                <c:pt idx="1">
                  <c:v>1.640032800656013E-2</c:v>
                </c:pt>
                <c:pt idx="2">
                  <c:v>0.24224484489689793</c:v>
                </c:pt>
                <c:pt idx="3">
                  <c:v>2.620052401048021E-2</c:v>
                </c:pt>
                <c:pt idx="4">
                  <c:v>0.23100462009240186</c:v>
                </c:pt>
                <c:pt idx="5">
                  <c:v>1.878037560751215E-2</c:v>
                </c:pt>
                <c:pt idx="6">
                  <c:v>0.20704414088281767</c:v>
                </c:pt>
                <c:pt idx="7">
                  <c:v>1.3360267205344107E-2</c:v>
                </c:pt>
                <c:pt idx="8">
                  <c:v>0.10954219084381688</c:v>
                </c:pt>
                <c:pt idx="9">
                  <c:v>5.7801156023120463E-3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1F50-4362-99D1-9551C755E2CD}"/>
            </c:ext>
          </c:extLst>
        </c:ser>
        <c:dLbls>
          <c:dLblPos val="bestFit"/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 Distribution of Employment Years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00B0F0"/>
          </a:solidFill>
          <a:ln>
            <a:solidFill>
              <a:srgbClr val="00B0F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0B0F0"/>
          </a:solidFill>
          <a:ln>
            <a:solidFill>
              <a:srgbClr val="00B0F0"/>
            </a:solidFill>
          </a:ln>
          <a:effectLst/>
        </c:spPr>
        <c:dLbl>
          <c:idx val="0"/>
          <c:layout>
            <c:manualLayout>
              <c:x val="2.7777777777777779E-3"/>
              <c:y val="0.1053261321522531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B0F0"/>
          </a:solidFill>
          <a:ln>
            <a:solidFill>
              <a:srgbClr val="00B0F0"/>
            </a:solidFill>
          </a:ln>
          <a:effectLst/>
        </c:spPr>
        <c:dLbl>
          <c:idx val="0"/>
          <c:layout>
            <c:manualLayout>
              <c:x val="0"/>
              <c:y val="8.138837484492290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rgbClr val="00B0F0"/>
          </a:solidFill>
          <a:ln>
            <a:solidFill>
              <a:srgbClr val="00B0F0"/>
            </a:solidFill>
          </a:ln>
          <a:effectLst/>
        </c:spPr>
        <c:dLbl>
          <c:idx val="0"/>
          <c:layout>
            <c:manualLayout>
              <c:x val="-1.0185067526415994E-16"/>
              <c:y val="9.575102922932107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B0F0"/>
          </a:solidFill>
          <a:ln>
            <a:solidFill>
              <a:srgbClr val="00B0F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00B0F0"/>
          </a:solidFill>
          <a:ln>
            <a:solidFill>
              <a:srgbClr val="00B0F0"/>
            </a:solidFill>
          </a:ln>
          <a:effectLst/>
        </c:spPr>
        <c:dLbl>
          <c:idx val="0"/>
          <c:layout>
            <c:manualLayout>
              <c:x val="2.7777777777777779E-3"/>
              <c:y val="0.1053261321522531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00B0F0"/>
          </a:solidFill>
          <a:ln>
            <a:solidFill>
              <a:srgbClr val="00B0F0"/>
            </a:solidFill>
          </a:ln>
          <a:effectLst/>
        </c:spPr>
        <c:dLbl>
          <c:idx val="0"/>
          <c:layout>
            <c:manualLayout>
              <c:x val="0"/>
              <c:y val="8.138837484492290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00B0F0"/>
          </a:solidFill>
          <a:ln>
            <a:solidFill>
              <a:srgbClr val="00B0F0"/>
            </a:solidFill>
          </a:ln>
          <a:effectLst/>
        </c:spPr>
        <c:dLbl>
          <c:idx val="0"/>
          <c:layout>
            <c:manualLayout>
              <c:x val="-1.0185067526415994E-16"/>
              <c:y val="9.575102922932107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6111111111111108E-2"/>
          <c:y val="0.19741845497069802"/>
          <c:w val="0.93888888888888888"/>
          <c:h val="0.67910443069673132"/>
        </c:manualLayout>
      </c:layout>
      <c:barChart>
        <c:barDir val="col"/>
        <c:grouping val="clustered"/>
        <c:varyColors val="0"/>
        <c:ser>
          <c:idx val="0"/>
          <c:order val="0"/>
          <c:tx>
            <c:v>Total</c:v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5"/>
              <c:pt idx="0">
                <c:v>0-9</c:v>
              </c:pt>
              <c:pt idx="1">
                <c:v>40 and Above</c:v>
              </c:pt>
              <c:pt idx="2">
                <c:v>20-29</c:v>
              </c:pt>
              <c:pt idx="3">
                <c:v>10-19</c:v>
              </c:pt>
              <c:pt idx="4">
                <c:v>30-39</c:v>
              </c:pt>
            </c:strLit>
          </c:cat>
          <c:val>
            <c:numLit>
              <c:formatCode>General</c:formatCode>
              <c:ptCount val="5"/>
              <c:pt idx="0">
                <c:v>31172</c:v>
              </c:pt>
              <c:pt idx="1">
                <c:v>8983</c:v>
              </c:pt>
              <c:pt idx="2">
                <c:v>1842</c:v>
              </c:pt>
              <c:pt idx="3">
                <c:v>7481</c:v>
              </c:pt>
              <c:pt idx="4">
                <c:v>521</c:v>
              </c:pt>
            </c:numLit>
          </c:val>
          <c:extLst>
            <c:ext xmlns:c16="http://schemas.microsoft.com/office/drawing/2014/chart" uri="{C3380CC4-5D6E-409C-BE32-E72D297353CC}">
              <c16:uniqueId val="{00000000-215D-4A18-8AF3-8A71495CE9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769059840"/>
        <c:axId val="769060560"/>
      </c:barChart>
      <c:catAx>
        <c:axId val="769059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060560"/>
        <c:crosses val="autoZero"/>
        <c:auto val="1"/>
        <c:lblAlgn val="ctr"/>
        <c:lblOffset val="100"/>
        <c:noMultiLvlLbl val="0"/>
      </c:catAx>
      <c:valAx>
        <c:axId val="769060560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059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Tables!PivotTable7</c:name>
    <c:fmtId val="1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Segmented</a:t>
            </a:r>
            <a:r>
              <a:rPr lang="en-US" baseline="0"/>
              <a:t> employment years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'Q4.The Pivot Tables'!$B$21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multiLvlStrRef>
              <c:f>'Q4.The Pivot Tables'!$A$22:$A$31</c:f>
              <c:multiLvlStrCache>
                <c:ptCount val="5"/>
                <c:lvl>
                  <c:pt idx="0">
                    <c:v>1</c:v>
                  </c:pt>
                  <c:pt idx="1">
                    <c:v>1</c:v>
                  </c:pt>
                  <c:pt idx="2">
                    <c:v>1</c:v>
                  </c:pt>
                  <c:pt idx="3">
                    <c:v>1</c:v>
                  </c:pt>
                  <c:pt idx="4">
                    <c:v>1</c:v>
                  </c:pt>
                </c:lvl>
                <c:lvl>
                  <c:pt idx="0">
                    <c:v>0-9</c:v>
                  </c:pt>
                  <c:pt idx="1">
                    <c:v>40 and Above</c:v>
                  </c:pt>
                  <c:pt idx="2">
                    <c:v>10-19</c:v>
                  </c:pt>
                  <c:pt idx="3">
                    <c:v>20-29</c:v>
                  </c:pt>
                  <c:pt idx="4">
                    <c:v>30-39</c:v>
                  </c:pt>
                </c:lvl>
              </c:multiLvlStrCache>
            </c:multiLvlStrRef>
          </c:cat>
          <c:val>
            <c:numRef>
              <c:f>'Q4.The Pivot Tables'!$B$22:$B$31</c:f>
              <c:numCache>
                <c:formatCode>0.00%</c:formatCode>
                <c:ptCount val="5"/>
                <c:pt idx="0">
                  <c:v>0.74813710879284645</c:v>
                </c:pt>
                <c:pt idx="1">
                  <c:v>0.12493790362642822</c:v>
                </c:pt>
                <c:pt idx="2">
                  <c:v>0.10233482364629906</c:v>
                </c:pt>
                <c:pt idx="3">
                  <c:v>2.0615996025832091E-2</c:v>
                </c:pt>
                <c:pt idx="4">
                  <c:v>3.9741679085941381E-3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689-4444-94D6-E9CE2941383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569496192"/>
        <c:axId val="569495472"/>
      </c:lineChart>
      <c:catAx>
        <c:axId val="569496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9495472"/>
        <c:crosses val="autoZero"/>
        <c:auto val="1"/>
        <c:lblAlgn val="ctr"/>
        <c:lblOffset val="100"/>
        <c:noMultiLvlLbl val="0"/>
      </c:catAx>
      <c:valAx>
        <c:axId val="569495472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569496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Gender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2.7777777777777776E-2"/>
          <c:y val="0.29721734783152104"/>
          <c:w val="0.93888888888888888"/>
          <c:h val="0.53684583056442847"/>
        </c:manualLayout>
      </c:layout>
      <c:barChart>
        <c:barDir val="col"/>
        <c:grouping val="clustered"/>
        <c:varyColors val="0"/>
        <c:ser>
          <c:idx val="0"/>
          <c:order val="0"/>
          <c:tx>
            <c:v>Total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3"/>
              <c:pt idx="0">
                <c:v>F</c:v>
              </c:pt>
              <c:pt idx="1">
                <c:v>M</c:v>
              </c:pt>
              <c:pt idx="2">
                <c:v>XNA</c:v>
              </c:pt>
            </c:strLit>
          </c:cat>
          <c:val>
            <c:numLit>
              <c:formatCode>General</c:formatCode>
              <c:ptCount val="3"/>
              <c:pt idx="0">
                <c:v>32823</c:v>
              </c:pt>
              <c:pt idx="1">
                <c:v>17174</c:v>
              </c:pt>
              <c:pt idx="2">
                <c:v>2</c:v>
              </c:pt>
            </c:numLit>
          </c:val>
          <c:extLst>
            <c:ext xmlns:c16="http://schemas.microsoft.com/office/drawing/2014/chart" uri="{C3380CC4-5D6E-409C-BE32-E72D297353CC}">
              <c16:uniqueId val="{00000000-1950-4335-942E-CE743D3B715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57672512"/>
        <c:axId val="657670352"/>
      </c:barChart>
      <c:catAx>
        <c:axId val="657672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670352"/>
        <c:crosses val="autoZero"/>
        <c:auto val="1"/>
        <c:lblAlgn val="ctr"/>
        <c:lblOffset val="100"/>
        <c:noMultiLvlLbl val="0"/>
      </c:catAx>
      <c:valAx>
        <c:axId val="657670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672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Tables!PivotTable3</c:name>
    <c:fmtId val="2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Segmented gender distribution</a:t>
            </a:r>
          </a:p>
        </c:rich>
      </c:tx>
      <c:layout>
        <c:manualLayout>
          <c:xMode val="edge"/>
          <c:yMode val="edge"/>
          <c:x val="0.29467336683417084"/>
          <c:y val="3.426184630147038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3.0555555555555555E-2"/>
          <c:y val="0.26791447944006996"/>
          <c:w val="0.93888888888888888"/>
          <c:h val="0.46043708078156897"/>
        </c:manualLayout>
      </c:layout>
      <c:pie3DChart>
        <c:varyColors val="1"/>
        <c:ser>
          <c:idx val="0"/>
          <c:order val="0"/>
          <c:tx>
            <c:strRef>
              <c:f>'Q4.The Pivot Tables'!$H$1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6658-4BBC-B65D-E8F0FE01CFB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6658-4BBC-B65D-E8F0FE01CFB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6658-4BBC-B65D-E8F0FE01CFB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6658-4BBC-B65D-E8F0FE01CFB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6658-4BBC-B65D-E8F0FE01CFB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'Q4.The Pivot Tables'!$G$2:$G$8</c:f>
              <c:multiLvlStrCache>
                <c:ptCount val="5"/>
                <c:lvl>
                  <c:pt idx="0">
                    <c:v>0</c:v>
                  </c:pt>
                  <c:pt idx="1">
                    <c:v>1</c:v>
                  </c:pt>
                  <c:pt idx="2">
                    <c:v>0</c:v>
                  </c:pt>
                  <c:pt idx="3">
                    <c:v>1</c:v>
                  </c:pt>
                </c:lvl>
                <c:lvl>
                  <c:pt idx="0">
                    <c:v>F</c:v>
                  </c:pt>
                  <c:pt idx="2">
                    <c:v>M</c:v>
                  </c:pt>
                  <c:pt idx="4">
                    <c:v>XNA</c:v>
                  </c:pt>
                </c:lvl>
              </c:multiLvlStrCache>
            </c:multiLvlStrRef>
          </c:cat>
          <c:val>
            <c:numRef>
              <c:f>'Q4.The Pivot Tables'!$H$2:$H$8</c:f>
              <c:numCache>
                <c:formatCode>0.00%</c:formatCode>
                <c:ptCount val="5"/>
                <c:pt idx="0">
                  <c:v>0.61119222384447691</c:v>
                </c:pt>
                <c:pt idx="1">
                  <c:v>4.5280905618112363E-2</c:v>
                </c:pt>
                <c:pt idx="2">
                  <c:v>0.30824616492329848</c:v>
                </c:pt>
                <c:pt idx="3">
                  <c:v>3.5240704814096281E-2</c:v>
                </c:pt>
                <c:pt idx="4">
                  <c:v>4.0000800016000322E-5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658-4BBC-B65D-E8F0FE01CF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Tables!PivotTable6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Distribution of NAME_TYPE_SUITE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'Q4.The Pivot Tables'!$B$10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F07E-4864-B931-BBDCE7AE405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F07E-4864-B931-BBDCE7AE405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F07E-4864-B931-BBDCE7AE405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F07E-4864-B931-BBDCE7AE405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F07E-4864-B931-BBDCE7AE405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F07E-4864-B931-BBDCE7AE405B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F07E-4864-B931-BBDCE7AE405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'Q4.The Pivot Tables'!$A$11:$A$17</c:f>
              <c:strCache>
                <c:ptCount val="7"/>
                <c:pt idx="0">
                  <c:v>Unaccompanied</c:v>
                </c:pt>
                <c:pt idx="1">
                  <c:v>Spouse, partner</c:v>
                </c:pt>
                <c:pt idx="2">
                  <c:v>Other_B</c:v>
                </c:pt>
                <c:pt idx="3">
                  <c:v>Other_A</c:v>
                </c:pt>
                <c:pt idx="4">
                  <c:v>Group of people</c:v>
                </c:pt>
                <c:pt idx="5">
                  <c:v>Family</c:v>
                </c:pt>
                <c:pt idx="6">
                  <c:v>Children</c:v>
                </c:pt>
              </c:strCache>
            </c:strRef>
          </c:cat>
          <c:val>
            <c:numRef>
              <c:f>'Q4.The Pivot Tables'!$B$11:$B$17</c:f>
              <c:numCache>
                <c:formatCode>General</c:formatCode>
                <c:ptCount val="7"/>
                <c:pt idx="0">
                  <c:v>40435</c:v>
                </c:pt>
                <c:pt idx="1">
                  <c:v>1849</c:v>
                </c:pt>
                <c:pt idx="2">
                  <c:v>259</c:v>
                </c:pt>
                <c:pt idx="3">
                  <c:v>137</c:v>
                </c:pt>
                <c:pt idx="4">
                  <c:v>36</c:v>
                </c:pt>
                <c:pt idx="5">
                  <c:v>6549</c:v>
                </c:pt>
                <c:pt idx="6">
                  <c:v>542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F07E-4864-B931-BBDCE7AE40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[Application Data- Solution.xlsx]Q4.The Pivot Tables!PivotTable9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Segmented NAME_TYPE_SUITE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'Q4.The Pivot Tables'!$D$10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95D-4C2A-9990-F7F420D7EC8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95D-4C2A-9990-F7F420D7EC8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E95D-4C2A-9990-F7F420D7EC8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E95D-4C2A-9990-F7F420D7EC8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E95D-4C2A-9990-F7F420D7EC8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E95D-4C2A-9990-F7F420D7EC8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'Q4.The Pivot Tables'!$C$11:$C$19</c:f>
              <c:multiLvlStrCache>
                <c:ptCount val="6"/>
                <c:lvl>
                  <c:pt idx="0">
                    <c:v>0</c:v>
                  </c:pt>
                  <c:pt idx="1">
                    <c:v>1</c:v>
                  </c:pt>
                  <c:pt idx="2">
                    <c:v>0</c:v>
                  </c:pt>
                  <c:pt idx="3">
                    <c:v>1</c:v>
                  </c:pt>
                  <c:pt idx="4">
                    <c:v>0</c:v>
                  </c:pt>
                  <c:pt idx="5">
                    <c:v>1</c:v>
                  </c:pt>
                </c:lvl>
                <c:lvl>
                  <c:pt idx="0">
                    <c:v>Unaccompanied</c:v>
                  </c:pt>
                  <c:pt idx="2">
                    <c:v>Spouse, partner</c:v>
                  </c:pt>
                  <c:pt idx="4">
                    <c:v>Family</c:v>
                  </c:pt>
                </c:lvl>
              </c:multiLvlStrCache>
            </c:multiLvlStrRef>
          </c:cat>
          <c:val>
            <c:numRef>
              <c:f>'Q4.The Pivot Tables'!$D$11:$D$19</c:f>
              <c:numCache>
                <c:formatCode>0.00%</c:formatCode>
                <c:ptCount val="6"/>
                <c:pt idx="0">
                  <c:v>0.7606536563389511</c:v>
                </c:pt>
                <c:pt idx="1">
                  <c:v>6.7372473532242544E-2</c:v>
                </c:pt>
                <c:pt idx="2">
                  <c:v>3.4914914094976761E-2</c:v>
                </c:pt>
                <c:pt idx="3">
                  <c:v>2.9488255892531688E-3</c:v>
                </c:pt>
                <c:pt idx="4">
                  <c:v>0.12389163065959495</c:v>
                </c:pt>
                <c:pt idx="5">
                  <c:v>1.0218499784981468E-2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E95D-4C2A-9990-F7F420D7EC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acrossLinear" id="1">
  <a:schemeClr val="dk1">
    <a:tint val="88000"/>
  </a:schemeClr>
  <a:schemeClr val="dk1">
    <a:tint val="55000"/>
  </a:schemeClr>
  <a:schemeClr val="dk1">
    <a:tint val="78000"/>
  </a:schemeClr>
  <a:schemeClr val="dk1">
    <a:tint val="92000"/>
  </a:schemeClr>
  <a:schemeClr val="dk1">
    <a:tint val="70000"/>
  </a:schemeClr>
  <a:schemeClr val="dk1">
    <a:tint val="30000"/>
  </a:schemeClr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jpg>
</file>

<file path=ppt/media/image25.jpg>
</file>

<file path=ppt/media/image3.jpg>
</file>

<file path=ppt/media/image4.jpeg>
</file>

<file path=ppt/media/image5.jp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155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40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207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35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644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260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379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25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7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21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01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6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85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1" r:id="rId6"/>
    <p:sldLayoutId id="2147483701" r:id="rId7"/>
    <p:sldLayoutId id="2147483700" r:id="rId8"/>
    <p:sldLayoutId id="2147483699" r:id="rId9"/>
    <p:sldLayoutId id="2147483689" r:id="rId10"/>
    <p:sldLayoutId id="2147483690" r:id="rId11"/>
    <p:sldLayoutId id="214748369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chart" Target="../charts/char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chart" Target="../charts/char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OVaqPPLd9cZYprQD796nzc6Tg-z2NUs_/edit?usp=drive_link&amp;ouid=116354250832715592045&amp;rtpof=true&amp;sd=true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14DB47B-6C2B-46D1-9B08-00E098C72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D4C3F-E0AD-39B6-68FF-0BE675AB5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2950" y="4224938"/>
            <a:ext cx="6800844" cy="1459355"/>
          </a:xfrm>
        </p:spPr>
        <p:txBody>
          <a:bodyPr anchor="b">
            <a:normAutofit/>
          </a:bodyPr>
          <a:lstStyle/>
          <a:p>
            <a:pPr algn="r"/>
            <a:r>
              <a:rPr lang="en-IN" sz="3000" spc="660" dirty="0">
                <a:latin typeface="Forte Forward" pitchFamily="2" charset="0"/>
                <a:cs typeface="Forte Forward" pitchFamily="2" charset="0"/>
              </a:rPr>
              <a:t>BANK</a:t>
            </a:r>
            <a:r>
              <a:rPr lang="en-IN" sz="3000" spc="285" dirty="0">
                <a:latin typeface="Forte Forward" pitchFamily="2" charset="0"/>
                <a:cs typeface="Forte Forward" pitchFamily="2" charset="0"/>
              </a:rPr>
              <a:t> </a:t>
            </a:r>
            <a:r>
              <a:rPr lang="en-IN" sz="3000" spc="660" dirty="0">
                <a:latin typeface="Forte Forward" pitchFamily="2" charset="0"/>
                <a:cs typeface="Forte Forward" pitchFamily="2" charset="0"/>
              </a:rPr>
              <a:t>LOAN</a:t>
            </a:r>
            <a:r>
              <a:rPr lang="en-IN" sz="3000" spc="260" dirty="0">
                <a:latin typeface="Forte Forward" pitchFamily="2" charset="0"/>
                <a:cs typeface="Forte Forward" pitchFamily="2" charset="0"/>
              </a:rPr>
              <a:t> </a:t>
            </a:r>
            <a:r>
              <a:rPr lang="en-IN" sz="3000" spc="725" dirty="0">
                <a:latin typeface="Forte Forward" pitchFamily="2" charset="0"/>
                <a:cs typeface="Forte Forward" pitchFamily="2" charset="0"/>
              </a:rPr>
              <a:t>CASE</a:t>
            </a:r>
            <a:r>
              <a:rPr lang="en-IN" sz="3000" spc="290" dirty="0">
                <a:latin typeface="Forte Forward" pitchFamily="2" charset="0"/>
                <a:cs typeface="Forte Forward" pitchFamily="2" charset="0"/>
              </a:rPr>
              <a:t> </a:t>
            </a:r>
            <a:r>
              <a:rPr lang="en-IN" sz="3000" spc="675" dirty="0">
                <a:latin typeface="Forte Forward" pitchFamily="2" charset="0"/>
                <a:cs typeface="Forte Forward" pitchFamily="2" charset="0"/>
              </a:rPr>
              <a:t>STUDY</a:t>
            </a:r>
            <a:br>
              <a:rPr lang="en-IN" sz="3000" dirty="0">
                <a:latin typeface="Forte Forward" pitchFamily="2" charset="0"/>
                <a:cs typeface="Forte Forward" pitchFamily="2" charset="0"/>
              </a:rPr>
            </a:br>
            <a:endParaRPr lang="en-IN" sz="3000" dirty="0">
              <a:latin typeface="Forte Forward" pitchFamily="2" charset="0"/>
              <a:cs typeface="Forte Forward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04F06F-F055-EB8E-81CE-E2168D50A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5595" y="5724112"/>
            <a:ext cx="6288199" cy="646785"/>
          </a:xfrm>
        </p:spPr>
        <p:txBody>
          <a:bodyPr>
            <a:normAutofit/>
          </a:bodyPr>
          <a:lstStyle/>
          <a:p>
            <a:pPr algn="r"/>
            <a:r>
              <a:rPr lang="en-IN" sz="1200" dirty="0"/>
              <a:t>By</a:t>
            </a:r>
            <a:r>
              <a:rPr lang="en-IN" dirty="0"/>
              <a:t> : </a:t>
            </a:r>
            <a:r>
              <a:rPr lang="en-IN" sz="1600" b="1" dirty="0">
                <a:solidFill>
                  <a:schemeClr val="accent5">
                    <a:lumMod val="50000"/>
                  </a:schemeClr>
                </a:solidFill>
              </a:rPr>
              <a:t>AFZAL ALAM</a:t>
            </a:r>
          </a:p>
        </p:txBody>
      </p:sp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AD878AE7-04A5-C2A9-34CC-F1BA28C009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55" r="10231" b="2"/>
          <a:stretch/>
        </p:blipFill>
        <p:spPr>
          <a:xfrm>
            <a:off x="-9153" y="10"/>
            <a:ext cx="6105136" cy="6240777"/>
          </a:xfrm>
          <a:custGeom>
            <a:avLst/>
            <a:gdLst/>
            <a:ahLst/>
            <a:cxnLst/>
            <a:rect l="l" t="t" r="r" b="b"/>
            <a:pathLst>
              <a:path w="6105136" h="6240787">
                <a:moveTo>
                  <a:pt x="0" y="0"/>
                </a:moveTo>
                <a:lnTo>
                  <a:pt x="4523152" y="0"/>
                </a:lnTo>
                <a:lnTo>
                  <a:pt x="4608623" y="39946"/>
                </a:lnTo>
                <a:cubicBezTo>
                  <a:pt x="4678991" y="74838"/>
                  <a:pt x="4748927" y="110669"/>
                  <a:pt x="4823827" y="132755"/>
                </a:cubicBezTo>
                <a:cubicBezTo>
                  <a:pt x="4855776" y="142154"/>
                  <a:pt x="4894198" y="175047"/>
                  <a:pt x="4905422" y="207003"/>
                </a:cubicBezTo>
                <a:cubicBezTo>
                  <a:pt x="4941685" y="310386"/>
                  <a:pt x="5665659" y="600325"/>
                  <a:pt x="5580181" y="692427"/>
                </a:cubicBezTo>
                <a:cubicBezTo>
                  <a:pt x="5544781" y="730492"/>
                  <a:pt x="5499020" y="757748"/>
                  <a:pt x="5451100" y="795341"/>
                </a:cubicBezTo>
                <a:cubicBezTo>
                  <a:pt x="5523197" y="866299"/>
                  <a:pt x="5604356" y="897314"/>
                  <a:pt x="5690699" y="918459"/>
                </a:cubicBezTo>
                <a:cubicBezTo>
                  <a:pt x="5716602" y="925039"/>
                  <a:pt x="5742073" y="938195"/>
                  <a:pt x="5744662" y="970151"/>
                </a:cubicBezTo>
                <a:cubicBezTo>
                  <a:pt x="5747252" y="1003514"/>
                  <a:pt x="5720917" y="1016670"/>
                  <a:pt x="5698902" y="1032179"/>
                </a:cubicBezTo>
                <a:cubicBezTo>
                  <a:pt x="5668250" y="1053794"/>
                  <a:pt x="5638462" y="1072593"/>
                  <a:pt x="5599609" y="1075412"/>
                </a:cubicBezTo>
                <a:cubicBezTo>
                  <a:pt x="5535715" y="1079641"/>
                  <a:pt x="5505065" y="1139790"/>
                  <a:pt x="5467939" y="1184902"/>
                </a:cubicBezTo>
                <a:cubicBezTo>
                  <a:pt x="5447216" y="1210280"/>
                  <a:pt x="5436855" y="1261499"/>
                  <a:pt x="5473118" y="1270428"/>
                </a:cubicBezTo>
                <a:cubicBezTo>
                  <a:pt x="5560323" y="1292044"/>
                  <a:pt x="5553415" y="1354544"/>
                  <a:pt x="5551259" y="1425502"/>
                </a:cubicBezTo>
                <a:cubicBezTo>
                  <a:pt x="5548236" y="1513377"/>
                  <a:pt x="5496862" y="1553789"/>
                  <a:pt x="5433832" y="1587625"/>
                </a:cubicBezTo>
                <a:cubicBezTo>
                  <a:pt x="5412247" y="1599371"/>
                  <a:pt x="5381597" y="1598900"/>
                  <a:pt x="5373392" y="1635554"/>
                </a:cubicBezTo>
                <a:cubicBezTo>
                  <a:pt x="5408793" y="1670331"/>
                  <a:pt x="5451964" y="1642134"/>
                  <a:pt x="5489956" y="1652001"/>
                </a:cubicBezTo>
                <a:cubicBezTo>
                  <a:pt x="5521470" y="1659991"/>
                  <a:pt x="5573707" y="1655762"/>
                  <a:pt x="5530536" y="1719670"/>
                </a:cubicBezTo>
                <a:cubicBezTo>
                  <a:pt x="5518014" y="1737997"/>
                  <a:pt x="5532692" y="1752096"/>
                  <a:pt x="5548668" y="1753506"/>
                </a:cubicBezTo>
                <a:cubicBezTo>
                  <a:pt x="5676454" y="1768073"/>
                  <a:pt x="5617741" y="1897301"/>
                  <a:pt x="5658753" y="1965440"/>
                </a:cubicBezTo>
                <a:cubicBezTo>
                  <a:pt x="5669976" y="1984234"/>
                  <a:pt x="5657889" y="2016659"/>
                  <a:pt x="5640189" y="2024647"/>
                </a:cubicBezTo>
                <a:cubicBezTo>
                  <a:pt x="5527080" y="2077279"/>
                  <a:pt x="5511540" y="2202748"/>
                  <a:pt x="5456712" y="2310829"/>
                </a:cubicBezTo>
                <a:cubicBezTo>
                  <a:pt x="5516289" y="2353591"/>
                  <a:pt x="5587520" y="2362989"/>
                  <a:pt x="5651844" y="2390715"/>
                </a:cubicBezTo>
                <a:cubicBezTo>
                  <a:pt x="5718760" y="2419850"/>
                  <a:pt x="5718760" y="2441466"/>
                  <a:pt x="5663501" y="2526050"/>
                </a:cubicBezTo>
                <a:cubicBezTo>
                  <a:pt x="5807259" y="2544380"/>
                  <a:pt x="5807259" y="2544380"/>
                  <a:pt x="5762794" y="2677365"/>
                </a:cubicBezTo>
                <a:cubicBezTo>
                  <a:pt x="5883243" y="2689583"/>
                  <a:pt x="5962676" y="2752552"/>
                  <a:pt x="5981237" y="2890238"/>
                </a:cubicBezTo>
                <a:cubicBezTo>
                  <a:pt x="5990305" y="2956967"/>
                  <a:pt x="6044700" y="2988450"/>
                  <a:pt x="6105136" y="3033093"/>
                </a:cubicBezTo>
                <a:cubicBezTo>
                  <a:pt x="6030022" y="3076327"/>
                  <a:pt x="5979081" y="3166550"/>
                  <a:pt x="5891443" y="3071156"/>
                </a:cubicBezTo>
                <a:cubicBezTo>
                  <a:pt x="5859498" y="3036383"/>
                  <a:pt x="5862517" y="3080554"/>
                  <a:pt x="5858202" y="3093243"/>
                </a:cubicBezTo>
                <a:cubicBezTo>
                  <a:pt x="5847842" y="3124256"/>
                  <a:pt x="5869424" y="3144934"/>
                  <a:pt x="5883673" y="3168428"/>
                </a:cubicBezTo>
                <a:cubicBezTo>
                  <a:pt x="5897486" y="3191926"/>
                  <a:pt x="5913893" y="3216830"/>
                  <a:pt x="5917778" y="3243149"/>
                </a:cubicBezTo>
                <a:cubicBezTo>
                  <a:pt x="5920365" y="3261475"/>
                  <a:pt x="5907848" y="3288257"/>
                  <a:pt x="5894034" y="3301887"/>
                </a:cubicBezTo>
                <a:cubicBezTo>
                  <a:pt x="5821506" y="3373784"/>
                  <a:pt x="5864677" y="3535437"/>
                  <a:pt x="5727393" y="3556115"/>
                </a:cubicBezTo>
                <a:cubicBezTo>
                  <a:pt x="5665659" y="3565510"/>
                  <a:pt x="5635872" y="3624721"/>
                  <a:pt x="5590543" y="3657145"/>
                </a:cubicBezTo>
                <a:cubicBezTo>
                  <a:pt x="5432970" y="3770396"/>
                  <a:pt x="5327632" y="3916071"/>
                  <a:pt x="5278850" y="4116255"/>
                </a:cubicBezTo>
                <a:cubicBezTo>
                  <a:pt x="5265468" y="4171705"/>
                  <a:pt x="5214092" y="4216350"/>
                  <a:pt x="5180851" y="4265220"/>
                </a:cubicBezTo>
                <a:cubicBezTo>
                  <a:pt x="5196826" y="4300933"/>
                  <a:pt x="5284029" y="4223867"/>
                  <a:pt x="5253380" y="4317849"/>
                </a:cubicBezTo>
                <a:cubicBezTo>
                  <a:pt x="5230067" y="4388339"/>
                  <a:pt x="5170490" y="4432042"/>
                  <a:pt x="5114368" y="4473866"/>
                </a:cubicBezTo>
                <a:cubicBezTo>
                  <a:pt x="5050475" y="4521325"/>
                  <a:pt x="4979676" y="4559388"/>
                  <a:pt x="4950749" y="4647262"/>
                </a:cubicBezTo>
                <a:cubicBezTo>
                  <a:pt x="4944706" y="4666061"/>
                  <a:pt x="4925279" y="4685796"/>
                  <a:pt x="4908013" y="4693317"/>
                </a:cubicBezTo>
                <a:cubicBezTo>
                  <a:pt x="4007468" y="6239820"/>
                  <a:pt x="1790648" y="6250156"/>
                  <a:pt x="1535079" y="6239347"/>
                </a:cubicBezTo>
                <a:cubicBezTo>
                  <a:pt x="1225543" y="6225721"/>
                  <a:pt x="932844" y="6130326"/>
                  <a:pt x="645760" y="6011438"/>
                </a:cubicBezTo>
                <a:cubicBezTo>
                  <a:pt x="524448" y="5961158"/>
                  <a:pt x="411775" y="5889730"/>
                  <a:pt x="293915" y="5834280"/>
                </a:cubicBezTo>
                <a:cubicBezTo>
                  <a:pt x="212539" y="5795981"/>
                  <a:pt x="140444" y="5740295"/>
                  <a:pt x="68403" y="5686489"/>
                </a:cubicBezTo>
                <a:lnTo>
                  <a:pt x="0" y="5638313"/>
                </a:lnTo>
                <a:close/>
              </a:path>
            </a:pathLst>
          </a:custGeom>
        </p:spPr>
      </p:pic>
      <p:pic>
        <p:nvPicPr>
          <p:cNvPr id="6" name="Picture 5" descr="A hand pointing at a building&#10;&#10;Description automatically generated">
            <a:extLst>
              <a:ext uri="{FF2B5EF4-FFF2-40B4-BE49-F238E27FC236}">
                <a16:creationId xmlns:a16="http://schemas.microsoft.com/office/drawing/2014/main" id="{AA4B96EB-B1F7-3F16-D50D-5287BA9A15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34" r="2" b="2"/>
          <a:stretch/>
        </p:blipFill>
        <p:spPr>
          <a:xfrm>
            <a:off x="5824696" y="211464"/>
            <a:ext cx="5472289" cy="4293861"/>
          </a:xfrm>
          <a:custGeom>
            <a:avLst/>
            <a:gdLst/>
            <a:ahLst/>
            <a:cxnLst/>
            <a:rect l="l" t="t" r="r" b="b"/>
            <a:pathLst>
              <a:path w="4569568" h="3877363">
                <a:moveTo>
                  <a:pt x="3843224" y="17"/>
                </a:moveTo>
                <a:cubicBezTo>
                  <a:pt x="3853657" y="-269"/>
                  <a:pt x="3863732" y="3160"/>
                  <a:pt x="3872078" y="16745"/>
                </a:cubicBezTo>
                <a:cubicBezTo>
                  <a:pt x="3827725" y="52547"/>
                  <a:pt x="3771210" y="39089"/>
                  <a:pt x="3711358" y="79463"/>
                </a:cubicBezTo>
                <a:cubicBezTo>
                  <a:pt x="3808648" y="66766"/>
                  <a:pt x="3885671" y="56609"/>
                  <a:pt x="3962692" y="46454"/>
                </a:cubicBezTo>
                <a:cubicBezTo>
                  <a:pt x="3964124" y="53563"/>
                  <a:pt x="3965554" y="60673"/>
                  <a:pt x="3966984" y="67782"/>
                </a:cubicBezTo>
                <a:cubicBezTo>
                  <a:pt x="3868502" y="82763"/>
                  <a:pt x="3777410" y="121359"/>
                  <a:pt x="3681550" y="148529"/>
                </a:cubicBezTo>
                <a:cubicBezTo>
                  <a:pt x="3690374" y="165289"/>
                  <a:pt x="3699196" y="161987"/>
                  <a:pt x="3707066" y="160972"/>
                </a:cubicBezTo>
                <a:cubicBezTo>
                  <a:pt x="3758334" y="154369"/>
                  <a:pt x="3809602" y="147768"/>
                  <a:pt x="3858724" y="129739"/>
                </a:cubicBezTo>
                <a:cubicBezTo>
                  <a:pt x="3869693" y="125675"/>
                  <a:pt x="3883047" y="125675"/>
                  <a:pt x="3889247" y="137864"/>
                </a:cubicBezTo>
                <a:cubicBezTo>
                  <a:pt x="3898070" y="155131"/>
                  <a:pt x="3885433" y="166304"/>
                  <a:pt x="3874225" y="175697"/>
                </a:cubicBezTo>
                <a:cubicBezTo>
                  <a:pt x="3854670" y="191949"/>
                  <a:pt x="3831064" y="187379"/>
                  <a:pt x="3808410" y="190425"/>
                </a:cubicBezTo>
                <a:cubicBezTo>
                  <a:pt x="3748081" y="198297"/>
                  <a:pt x="3719226" y="222927"/>
                  <a:pt x="3705872" y="279299"/>
                </a:cubicBezTo>
                <a:cubicBezTo>
                  <a:pt x="3758811" y="256445"/>
                  <a:pt x="3809842" y="284631"/>
                  <a:pt x="3861109" y="268633"/>
                </a:cubicBezTo>
                <a:cubicBezTo>
                  <a:pt x="3874463" y="264571"/>
                  <a:pt x="3895685" y="270664"/>
                  <a:pt x="3888532" y="290216"/>
                </a:cubicBezTo>
                <a:cubicBezTo>
                  <a:pt x="3881854" y="308499"/>
                  <a:pt x="3859678" y="321702"/>
                  <a:pt x="3899025" y="318148"/>
                </a:cubicBezTo>
                <a:cubicBezTo>
                  <a:pt x="3927162" y="315608"/>
                  <a:pt x="3982246" y="336176"/>
                  <a:pt x="3959116" y="341254"/>
                </a:cubicBezTo>
                <a:cubicBezTo>
                  <a:pt x="3930024" y="347603"/>
                  <a:pt x="3901646" y="356744"/>
                  <a:pt x="3864685" y="367154"/>
                </a:cubicBezTo>
                <a:cubicBezTo>
                  <a:pt x="3905463" y="384166"/>
                  <a:pt x="3934793" y="380611"/>
                  <a:pt x="3965554" y="367154"/>
                </a:cubicBezTo>
                <a:cubicBezTo>
                  <a:pt x="4002753" y="350903"/>
                  <a:pt x="4051161" y="331098"/>
                  <a:pt x="4081445" y="349381"/>
                </a:cubicBezTo>
                <a:cubicBezTo>
                  <a:pt x="4126752" y="376803"/>
                  <a:pt x="4164428" y="359536"/>
                  <a:pt x="4204966" y="354966"/>
                </a:cubicBezTo>
                <a:cubicBezTo>
                  <a:pt x="4287472" y="345570"/>
                  <a:pt x="4369264" y="329827"/>
                  <a:pt x="4452008" y="322211"/>
                </a:cubicBezTo>
                <a:cubicBezTo>
                  <a:pt x="4485154" y="319164"/>
                  <a:pt x="4520922" y="304691"/>
                  <a:pt x="4569568" y="324495"/>
                </a:cubicBezTo>
                <a:cubicBezTo>
                  <a:pt x="4349232" y="425810"/>
                  <a:pt x="4112683" y="419463"/>
                  <a:pt x="3915955" y="544899"/>
                </a:cubicBezTo>
                <a:cubicBezTo>
                  <a:pt x="3924301" y="556833"/>
                  <a:pt x="3966745" y="590858"/>
                  <a:pt x="3949339" y="593397"/>
                </a:cubicBezTo>
                <a:cubicBezTo>
                  <a:pt x="3900455" y="600761"/>
                  <a:pt x="3857056" y="625645"/>
                  <a:pt x="3812464" y="646212"/>
                </a:cubicBezTo>
                <a:cubicBezTo>
                  <a:pt x="3793148" y="655100"/>
                  <a:pt x="3769780" y="666781"/>
                  <a:pt x="3778841" y="698520"/>
                </a:cubicBezTo>
                <a:cubicBezTo>
                  <a:pt x="3795295" y="707407"/>
                  <a:pt x="3807456" y="694965"/>
                  <a:pt x="3821047" y="693950"/>
                </a:cubicBezTo>
                <a:cubicBezTo>
                  <a:pt x="3834878" y="692935"/>
                  <a:pt x="3865879" y="699535"/>
                  <a:pt x="3857293" y="703852"/>
                </a:cubicBezTo>
                <a:cubicBezTo>
                  <a:pt x="3818186" y="723405"/>
                  <a:pt x="3888532" y="770380"/>
                  <a:pt x="3842271" y="770380"/>
                </a:cubicBezTo>
                <a:cubicBezTo>
                  <a:pt x="3764772" y="770633"/>
                  <a:pt x="3723519" y="853919"/>
                  <a:pt x="3648882" y="856205"/>
                </a:cubicBezTo>
                <a:cubicBezTo>
                  <a:pt x="3636960" y="856458"/>
                  <a:pt x="3631236" y="871185"/>
                  <a:pt x="3631474" y="884136"/>
                </a:cubicBezTo>
                <a:cubicBezTo>
                  <a:pt x="3631474" y="899626"/>
                  <a:pt x="3642444" y="902418"/>
                  <a:pt x="3654605" y="903942"/>
                </a:cubicBezTo>
                <a:cubicBezTo>
                  <a:pt x="3673205" y="906226"/>
                  <a:pt x="3692520" y="884136"/>
                  <a:pt x="3717081" y="914098"/>
                </a:cubicBezTo>
                <a:cubicBezTo>
                  <a:pt x="3672966" y="931618"/>
                  <a:pt x="3628852" y="949140"/>
                  <a:pt x="3629568" y="1009319"/>
                </a:cubicBezTo>
                <a:cubicBezTo>
                  <a:pt x="3629805" y="1025569"/>
                  <a:pt x="3611444" y="1031663"/>
                  <a:pt x="3597613" y="1035726"/>
                </a:cubicBezTo>
                <a:cubicBezTo>
                  <a:pt x="3574721" y="1042329"/>
                  <a:pt x="3555408" y="1054009"/>
                  <a:pt x="3543006" y="1076608"/>
                </a:cubicBezTo>
                <a:cubicBezTo>
                  <a:pt x="3543246" y="1080925"/>
                  <a:pt x="3543484" y="1085495"/>
                  <a:pt x="3542052" y="1089050"/>
                </a:cubicBezTo>
                <a:cubicBezTo>
                  <a:pt x="3546106" y="1143642"/>
                  <a:pt x="3579490" y="1142118"/>
                  <a:pt x="3616451" y="1132978"/>
                </a:cubicBezTo>
                <a:cubicBezTo>
                  <a:pt x="3660566" y="1121805"/>
                  <a:pt x="3704204" y="1101491"/>
                  <a:pt x="3750703" y="1121043"/>
                </a:cubicBezTo>
                <a:cubicBezTo>
                  <a:pt x="3685126" y="1147197"/>
                  <a:pt x="3613828" y="1149228"/>
                  <a:pt x="3552307" y="1186555"/>
                </a:cubicBezTo>
                <a:cubicBezTo>
                  <a:pt x="3777410" y="1193411"/>
                  <a:pt x="3976284" y="1075591"/>
                  <a:pt x="4194473" y="1030395"/>
                </a:cubicBezTo>
                <a:cubicBezTo>
                  <a:pt x="4187082" y="1060610"/>
                  <a:pt x="4169436" y="1066704"/>
                  <a:pt x="4153459" y="1071275"/>
                </a:cubicBezTo>
                <a:cubicBezTo>
                  <a:pt x="4072860" y="1094129"/>
                  <a:pt x="4002278" y="1139581"/>
                  <a:pt x="3928831" y="1178936"/>
                </a:cubicBezTo>
                <a:cubicBezTo>
                  <a:pt x="3898548" y="1195188"/>
                  <a:pt x="3876608" y="1211440"/>
                  <a:pt x="3865164" y="1246481"/>
                </a:cubicBezTo>
                <a:cubicBezTo>
                  <a:pt x="3854908" y="1278221"/>
                  <a:pt x="3835117" y="1292948"/>
                  <a:pt x="3798395" y="1283806"/>
                </a:cubicBezTo>
                <a:cubicBezTo>
                  <a:pt x="3768588" y="1276188"/>
                  <a:pt x="3735920" y="1280251"/>
                  <a:pt x="3704681" y="1283045"/>
                </a:cubicBezTo>
                <a:cubicBezTo>
                  <a:pt x="3668674" y="1286092"/>
                  <a:pt x="3628374" y="1321895"/>
                  <a:pt x="3638151" y="1340431"/>
                </a:cubicBezTo>
                <a:cubicBezTo>
                  <a:pt x="3654843" y="1371917"/>
                  <a:pt x="3682743" y="1356174"/>
                  <a:pt x="3707542" y="1352619"/>
                </a:cubicBezTo>
                <a:cubicBezTo>
                  <a:pt x="3735681" y="1348303"/>
                  <a:pt x="3787902" y="1339415"/>
                  <a:pt x="3788856" y="1343224"/>
                </a:cubicBezTo>
                <a:cubicBezTo>
                  <a:pt x="3807219" y="1422193"/>
                  <a:pt x="3936463" y="1353382"/>
                  <a:pt x="3964363" y="1346270"/>
                </a:cubicBezTo>
                <a:cubicBezTo>
                  <a:pt x="3999176" y="1337384"/>
                  <a:pt x="4031845" y="1353635"/>
                  <a:pt x="4064991" y="1357443"/>
                </a:cubicBezTo>
                <a:cubicBezTo>
                  <a:pt x="4094560" y="1360998"/>
                  <a:pt x="4261720" y="1371917"/>
                  <a:pt x="4296295" y="1338398"/>
                </a:cubicBezTo>
                <a:cubicBezTo>
                  <a:pt x="4301064" y="1364552"/>
                  <a:pt x="4291050" y="1375217"/>
                  <a:pt x="4282702" y="1387152"/>
                </a:cubicBezTo>
                <a:cubicBezTo>
                  <a:pt x="4271019" y="1404164"/>
                  <a:pt x="4269110" y="1416099"/>
                  <a:pt x="4291288" y="1429556"/>
                </a:cubicBezTo>
                <a:cubicBezTo>
                  <a:pt x="4354480" y="1468154"/>
                  <a:pt x="4353524" y="1469422"/>
                  <a:pt x="4294626" y="1521730"/>
                </a:cubicBezTo>
                <a:cubicBezTo>
                  <a:pt x="4291763" y="1524015"/>
                  <a:pt x="4292957" y="1531633"/>
                  <a:pt x="4292480" y="1536712"/>
                </a:cubicBezTo>
                <a:cubicBezTo>
                  <a:pt x="4307980" y="1544836"/>
                  <a:pt x="4326102" y="1524523"/>
                  <a:pt x="4344224" y="1546361"/>
                </a:cubicBezTo>
                <a:cubicBezTo>
                  <a:pt x="4265296" y="1642341"/>
                  <a:pt x="4144874" y="1665955"/>
                  <a:pt x="4035898" y="1738070"/>
                </a:cubicBezTo>
                <a:cubicBezTo>
                  <a:pt x="4124128" y="1761938"/>
                  <a:pt x="4177066" y="1678652"/>
                  <a:pt x="4241926" y="1689317"/>
                </a:cubicBezTo>
                <a:cubicBezTo>
                  <a:pt x="4274357" y="1715471"/>
                  <a:pt x="4178020" y="1757368"/>
                  <a:pt x="4269826" y="1769810"/>
                </a:cubicBezTo>
                <a:cubicBezTo>
                  <a:pt x="4230002" y="1792663"/>
                  <a:pt x="4200434" y="1815006"/>
                  <a:pt x="4173012" y="1841415"/>
                </a:cubicBezTo>
                <a:cubicBezTo>
                  <a:pt x="4124128" y="1888644"/>
                  <a:pt x="4114590" y="1919623"/>
                  <a:pt x="4137244" y="1983103"/>
                </a:cubicBezTo>
                <a:cubicBezTo>
                  <a:pt x="4152029" y="2024746"/>
                  <a:pt x="4173728" y="2063089"/>
                  <a:pt x="4154652" y="2112602"/>
                </a:cubicBezTo>
                <a:cubicBezTo>
                  <a:pt x="4141298" y="2146628"/>
                  <a:pt x="4146544" y="2168972"/>
                  <a:pt x="4196142" y="2153737"/>
                </a:cubicBezTo>
                <a:cubicBezTo>
                  <a:pt x="4249557" y="2137485"/>
                  <a:pt x="4269587" y="2167956"/>
                  <a:pt x="4256234" y="2227627"/>
                </a:cubicBezTo>
                <a:cubicBezTo>
                  <a:pt x="4247650" y="2265970"/>
                  <a:pt x="4256712" y="2277649"/>
                  <a:pt x="4293433" y="2273333"/>
                </a:cubicBezTo>
                <a:cubicBezTo>
                  <a:pt x="4333972" y="2268509"/>
                  <a:pt x="4372602" y="2243370"/>
                  <a:pt x="4422678" y="2255559"/>
                </a:cubicBezTo>
                <a:cubicBezTo>
                  <a:pt x="4382618" y="2325134"/>
                  <a:pt x="4297010" y="2305328"/>
                  <a:pt x="4250272" y="2371602"/>
                </a:cubicBezTo>
                <a:cubicBezTo>
                  <a:pt x="4306072" y="2371854"/>
                  <a:pt x="4348756" y="2371602"/>
                  <a:pt x="4390009" y="2357127"/>
                </a:cubicBezTo>
                <a:cubicBezTo>
                  <a:pt x="4407179" y="2351286"/>
                  <a:pt x="4426018" y="2345194"/>
                  <a:pt x="4435554" y="2365252"/>
                </a:cubicBezTo>
                <a:cubicBezTo>
                  <a:pt x="4446762" y="2389375"/>
                  <a:pt x="4423632" y="2398516"/>
                  <a:pt x="4409562" y="2402832"/>
                </a:cubicBezTo>
                <a:cubicBezTo>
                  <a:pt x="4369978" y="2415021"/>
                  <a:pt x="4339695" y="2443968"/>
                  <a:pt x="4307026" y="2466566"/>
                </a:cubicBezTo>
                <a:cubicBezTo>
                  <a:pt x="4235250" y="2516082"/>
                  <a:pt x="4156558" y="2557470"/>
                  <a:pt x="4095751" y="2639233"/>
                </a:cubicBezTo>
                <a:cubicBezTo>
                  <a:pt x="4172297" y="2618411"/>
                  <a:pt x="4229288" y="2569913"/>
                  <a:pt x="4300350" y="2560010"/>
                </a:cubicBezTo>
                <a:cubicBezTo>
                  <a:pt x="4238826" y="2634409"/>
                  <a:pt x="4159659" y="2683415"/>
                  <a:pt x="4084784" y="2737500"/>
                </a:cubicBezTo>
                <a:cubicBezTo>
                  <a:pt x="4063322" y="2752735"/>
                  <a:pt x="4041622" y="2763146"/>
                  <a:pt x="4036853" y="2796409"/>
                </a:cubicBezTo>
                <a:cubicBezTo>
                  <a:pt x="4027552" y="2860905"/>
                  <a:pt x="3999653" y="2914228"/>
                  <a:pt x="3940039" y="2942666"/>
                </a:cubicBezTo>
                <a:cubicBezTo>
                  <a:pt x="3939562" y="2942922"/>
                  <a:pt x="3942900" y="2952571"/>
                  <a:pt x="3944808" y="2959171"/>
                </a:cubicBezTo>
                <a:cubicBezTo>
                  <a:pt x="3981292" y="2961204"/>
                  <a:pt x="4010145" y="2923115"/>
                  <a:pt x="4056645" y="2935557"/>
                </a:cubicBezTo>
                <a:cubicBezTo>
                  <a:pt x="4012052" y="2987356"/>
                  <a:pt x="3974853" y="3033825"/>
                  <a:pt x="3911662" y="3058455"/>
                </a:cubicBezTo>
                <a:cubicBezTo>
                  <a:pt x="3861109" y="3078006"/>
                  <a:pt x="3798633" y="3089433"/>
                  <a:pt x="3761910" y="3152912"/>
                </a:cubicBezTo>
                <a:cubicBezTo>
                  <a:pt x="3804594" y="3165356"/>
                  <a:pt x="3836310" y="3149613"/>
                  <a:pt x="3868264" y="3138440"/>
                </a:cubicBezTo>
                <a:cubicBezTo>
                  <a:pt x="3917147" y="3121173"/>
                  <a:pt x="3965554" y="3101622"/>
                  <a:pt x="4014438" y="3084354"/>
                </a:cubicBezTo>
                <a:cubicBezTo>
                  <a:pt x="4033038" y="3077753"/>
                  <a:pt x="4053307" y="3073181"/>
                  <a:pt x="4065229" y="3104668"/>
                </a:cubicBezTo>
                <a:cubicBezTo>
                  <a:pt x="4002991" y="3111271"/>
                  <a:pt x="3965792" y="3153929"/>
                  <a:pt x="3926686" y="3194048"/>
                </a:cubicBezTo>
                <a:cubicBezTo>
                  <a:pt x="3904746" y="3216647"/>
                  <a:pt x="3886862" y="3246864"/>
                  <a:pt x="3847279" y="3235438"/>
                </a:cubicBezTo>
                <a:cubicBezTo>
                  <a:pt x="3826532" y="3229344"/>
                  <a:pt x="3813418" y="3246355"/>
                  <a:pt x="3815565" y="3267177"/>
                </a:cubicBezTo>
                <a:cubicBezTo>
                  <a:pt x="3823433" y="3340561"/>
                  <a:pt x="3775026" y="3366206"/>
                  <a:pt x="3724950" y="3380425"/>
                </a:cubicBezTo>
                <a:cubicBezTo>
                  <a:pt x="3630043" y="3407087"/>
                  <a:pt x="3551113" y="3469805"/>
                  <a:pt x="3458831" y="3504084"/>
                </a:cubicBezTo>
                <a:cubicBezTo>
                  <a:pt x="3369170" y="3537348"/>
                  <a:pt x="3299779" y="3616317"/>
                  <a:pt x="3209882" y="3657707"/>
                </a:cubicBezTo>
                <a:cubicBezTo>
                  <a:pt x="3144781" y="3687670"/>
                  <a:pt x="3082544" y="3726265"/>
                  <a:pt x="3015536" y="3753434"/>
                </a:cubicBezTo>
                <a:cubicBezTo>
                  <a:pt x="2856963" y="3817676"/>
                  <a:pt x="2695288" y="3869222"/>
                  <a:pt x="2524314" y="3876585"/>
                </a:cubicBezTo>
                <a:cubicBezTo>
                  <a:pt x="2383147" y="3882426"/>
                  <a:pt x="1158667" y="3876841"/>
                  <a:pt x="661243" y="3041189"/>
                </a:cubicBezTo>
                <a:cubicBezTo>
                  <a:pt x="651705" y="3037125"/>
                  <a:pt x="640975" y="3026461"/>
                  <a:pt x="637637" y="3016303"/>
                </a:cubicBezTo>
                <a:cubicBezTo>
                  <a:pt x="621659" y="2968820"/>
                  <a:pt x="582552" y="2948253"/>
                  <a:pt x="547261" y="2922608"/>
                </a:cubicBezTo>
                <a:cubicBezTo>
                  <a:pt x="516261" y="2900009"/>
                  <a:pt x="483353" y="2876394"/>
                  <a:pt x="470476" y="2838305"/>
                </a:cubicBezTo>
                <a:cubicBezTo>
                  <a:pt x="453546" y="2787522"/>
                  <a:pt x="501714" y="2829165"/>
                  <a:pt x="510538" y="2809867"/>
                </a:cubicBezTo>
                <a:cubicBezTo>
                  <a:pt x="492177" y="2783460"/>
                  <a:pt x="463799" y="2759336"/>
                  <a:pt x="456407" y="2729374"/>
                </a:cubicBezTo>
                <a:cubicBezTo>
                  <a:pt x="429463" y="2621204"/>
                  <a:pt x="371278" y="2542489"/>
                  <a:pt x="284241" y="2481294"/>
                </a:cubicBezTo>
                <a:cubicBezTo>
                  <a:pt x="259203" y="2463774"/>
                  <a:pt x="242750" y="2431779"/>
                  <a:pt x="208651" y="2426702"/>
                </a:cubicBezTo>
                <a:cubicBezTo>
                  <a:pt x="132821" y="2415529"/>
                  <a:pt x="156667" y="2328180"/>
                  <a:pt x="116605" y="2289331"/>
                </a:cubicBezTo>
                <a:cubicBezTo>
                  <a:pt x="108974" y="2281966"/>
                  <a:pt x="102060" y="2267494"/>
                  <a:pt x="103490" y="2257592"/>
                </a:cubicBezTo>
                <a:cubicBezTo>
                  <a:pt x="105635" y="2243370"/>
                  <a:pt x="114698" y="2229913"/>
                  <a:pt x="122328" y="2217216"/>
                </a:cubicBezTo>
                <a:cubicBezTo>
                  <a:pt x="130198" y="2204521"/>
                  <a:pt x="142119" y="2193348"/>
                  <a:pt x="136397" y="2176590"/>
                </a:cubicBezTo>
                <a:cubicBezTo>
                  <a:pt x="134014" y="2169734"/>
                  <a:pt x="135681" y="2145866"/>
                  <a:pt x="118036" y="2164655"/>
                </a:cubicBezTo>
                <a:cubicBezTo>
                  <a:pt x="69629" y="2216201"/>
                  <a:pt x="41491" y="2167450"/>
                  <a:pt x="0" y="2144088"/>
                </a:cubicBezTo>
                <a:cubicBezTo>
                  <a:pt x="33383" y="2119965"/>
                  <a:pt x="63429" y="2102953"/>
                  <a:pt x="68437" y="2066897"/>
                </a:cubicBezTo>
                <a:cubicBezTo>
                  <a:pt x="78690" y="1992498"/>
                  <a:pt x="122565" y="1958473"/>
                  <a:pt x="189096" y="1951871"/>
                </a:cubicBezTo>
                <a:cubicBezTo>
                  <a:pt x="164535" y="1880012"/>
                  <a:pt x="164535" y="1880012"/>
                  <a:pt x="243942" y="1870107"/>
                </a:cubicBezTo>
                <a:cubicBezTo>
                  <a:pt x="213419" y="1824403"/>
                  <a:pt x="213419" y="1812722"/>
                  <a:pt x="250381" y="1796979"/>
                </a:cubicBezTo>
                <a:cubicBezTo>
                  <a:pt x="285911" y="1781998"/>
                  <a:pt x="325255" y="1776919"/>
                  <a:pt x="358164" y="1753813"/>
                </a:cubicBezTo>
                <a:cubicBezTo>
                  <a:pt x="327879" y="1695412"/>
                  <a:pt x="319295" y="1627615"/>
                  <a:pt x="256819" y="1599175"/>
                </a:cubicBezTo>
                <a:cubicBezTo>
                  <a:pt x="247042" y="1594859"/>
                  <a:pt x="240366" y="1577338"/>
                  <a:pt x="246564" y="1567182"/>
                </a:cubicBezTo>
                <a:cubicBezTo>
                  <a:pt x="269218" y="1530364"/>
                  <a:pt x="236788" y="1460535"/>
                  <a:pt x="307371" y="1452664"/>
                </a:cubicBezTo>
                <a:cubicBezTo>
                  <a:pt x="316195" y="1451902"/>
                  <a:pt x="324303" y="1444284"/>
                  <a:pt x="317387" y="1434381"/>
                </a:cubicBezTo>
                <a:cubicBezTo>
                  <a:pt x="293540" y="1399848"/>
                  <a:pt x="322394" y="1402133"/>
                  <a:pt x="339801" y="1397816"/>
                </a:cubicBezTo>
                <a:cubicBezTo>
                  <a:pt x="360787" y="1392485"/>
                  <a:pt x="384632" y="1407720"/>
                  <a:pt x="404186" y="1388929"/>
                </a:cubicBezTo>
                <a:cubicBezTo>
                  <a:pt x="399654" y="1369123"/>
                  <a:pt x="382725" y="1369377"/>
                  <a:pt x="370802" y="1363030"/>
                </a:cubicBezTo>
                <a:cubicBezTo>
                  <a:pt x="335987" y="1344747"/>
                  <a:pt x="307609" y="1322911"/>
                  <a:pt x="305940" y="1275427"/>
                </a:cubicBezTo>
                <a:cubicBezTo>
                  <a:pt x="304749" y="1237085"/>
                  <a:pt x="300933" y="1203314"/>
                  <a:pt x="349102" y="1191633"/>
                </a:cubicBezTo>
                <a:cubicBezTo>
                  <a:pt x="369132" y="1186808"/>
                  <a:pt x="363408" y="1159132"/>
                  <a:pt x="351962" y="1145419"/>
                </a:cubicBezTo>
                <a:cubicBezTo>
                  <a:pt x="331455" y="1121043"/>
                  <a:pt x="314526" y="1088542"/>
                  <a:pt x="279233" y="1086257"/>
                </a:cubicBezTo>
                <a:cubicBezTo>
                  <a:pt x="257772" y="1084734"/>
                  <a:pt x="241318" y="1074575"/>
                  <a:pt x="224388" y="1062896"/>
                </a:cubicBezTo>
                <a:cubicBezTo>
                  <a:pt x="212228" y="1054515"/>
                  <a:pt x="197681" y="1047406"/>
                  <a:pt x="199111" y="1029379"/>
                </a:cubicBezTo>
                <a:cubicBezTo>
                  <a:pt x="200542" y="1012112"/>
                  <a:pt x="214610" y="1005002"/>
                  <a:pt x="228919" y="1001447"/>
                </a:cubicBezTo>
                <a:cubicBezTo>
                  <a:pt x="276611" y="990021"/>
                  <a:pt x="321440" y="973262"/>
                  <a:pt x="361264" y="934920"/>
                </a:cubicBezTo>
                <a:cubicBezTo>
                  <a:pt x="334794" y="914607"/>
                  <a:pt x="309518" y="899879"/>
                  <a:pt x="289964" y="879311"/>
                </a:cubicBezTo>
                <a:cubicBezTo>
                  <a:pt x="242750" y="829544"/>
                  <a:pt x="642644" y="672875"/>
                  <a:pt x="662674" y="617012"/>
                </a:cubicBezTo>
                <a:cubicBezTo>
                  <a:pt x="668873" y="599745"/>
                  <a:pt x="690096" y="581971"/>
                  <a:pt x="707744" y="576892"/>
                </a:cubicBezTo>
                <a:cubicBezTo>
                  <a:pt x="790487" y="553024"/>
                  <a:pt x="862262" y="499446"/>
                  <a:pt x="946915" y="479640"/>
                </a:cubicBezTo>
                <a:cubicBezTo>
                  <a:pt x="1026799" y="460851"/>
                  <a:pt x="1105490" y="435712"/>
                  <a:pt x="1193003" y="410829"/>
                </a:cubicBezTo>
                <a:cubicBezTo>
                  <a:pt x="1139351" y="348364"/>
                  <a:pt x="1044206" y="355728"/>
                  <a:pt x="1022030" y="265586"/>
                </a:cubicBezTo>
                <a:cubicBezTo>
                  <a:pt x="1108590" y="242225"/>
                  <a:pt x="1199679" y="268888"/>
                  <a:pt x="1283141" y="231814"/>
                </a:cubicBezTo>
                <a:cubicBezTo>
                  <a:pt x="1290295" y="228514"/>
                  <a:pt x="1300072" y="231814"/>
                  <a:pt x="1308655" y="232831"/>
                </a:cubicBezTo>
                <a:cubicBezTo>
                  <a:pt x="1480584" y="252636"/>
                  <a:pt x="1651797" y="235371"/>
                  <a:pt x="1821341" y="210485"/>
                </a:cubicBezTo>
                <a:cubicBezTo>
                  <a:pt x="2065522" y="174938"/>
                  <a:pt x="2310657" y="152338"/>
                  <a:pt x="2556268" y="136340"/>
                </a:cubicBezTo>
                <a:cubicBezTo>
                  <a:pt x="2759196" y="123136"/>
                  <a:pt x="2962599" y="117297"/>
                  <a:pt x="3164574" y="91905"/>
                </a:cubicBezTo>
                <a:cubicBezTo>
                  <a:pt x="3380616" y="64736"/>
                  <a:pt x="3596420" y="34011"/>
                  <a:pt x="3812226" y="5572"/>
                </a:cubicBezTo>
                <a:cubicBezTo>
                  <a:pt x="3822002" y="4301"/>
                  <a:pt x="3832792" y="302"/>
                  <a:pt x="3843224" y="17"/>
                </a:cubicBezTo>
                <a:close/>
              </a:path>
            </a:pathLst>
          </a:custGeom>
        </p:spPr>
      </p:pic>
      <p:pic>
        <p:nvPicPr>
          <p:cNvPr id="7" name="Picture 6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C05F8993-A319-CBC3-1968-67F055E6F57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636157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59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F0E1CE1-70C8-4C8D-B3DA-F8B9C4672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C0A179-8001-4BC8-A50B-D9598D1F4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17">
            <a:extLst>
              <a:ext uri="{FF2B5EF4-FFF2-40B4-BE49-F238E27FC236}">
                <a16:creationId xmlns:a16="http://schemas.microsoft.com/office/drawing/2014/main" id="{C0F36B17-8009-453B-9C49-36A9D6F9D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5765387 w 12192000"/>
              <a:gd name="connsiteY0" fmla="*/ 552984 h 6858000"/>
              <a:gd name="connsiteX1" fmla="*/ 5743549 w 12192000"/>
              <a:gd name="connsiteY1" fmla="*/ 567982 h 6858000"/>
              <a:gd name="connsiteX2" fmla="*/ 5865186 w 12192000"/>
              <a:gd name="connsiteY2" fmla="*/ 624212 h 6858000"/>
              <a:gd name="connsiteX3" fmla="*/ 5674970 w 12192000"/>
              <a:gd name="connsiteY3" fmla="*/ 594618 h 6858000"/>
              <a:gd name="connsiteX4" fmla="*/ 5671722 w 12192000"/>
              <a:gd name="connsiteY4" fmla="*/ 613739 h 6858000"/>
              <a:gd name="connsiteX5" fmla="*/ 5887746 w 12192000"/>
              <a:gd name="connsiteY5" fmla="*/ 686133 h 6858000"/>
              <a:gd name="connsiteX6" fmla="*/ 5868434 w 12192000"/>
              <a:gd name="connsiteY6" fmla="*/ 697289 h 6858000"/>
              <a:gd name="connsiteX7" fmla="*/ 5753657 w 12192000"/>
              <a:gd name="connsiteY7" fmla="*/ 669287 h 6858000"/>
              <a:gd name="connsiteX8" fmla="*/ 5730555 w 12192000"/>
              <a:gd name="connsiteY8" fmla="*/ 676572 h 6858000"/>
              <a:gd name="connsiteX9" fmla="*/ 5741924 w 12192000"/>
              <a:gd name="connsiteY9" fmla="*/ 710491 h 6858000"/>
              <a:gd name="connsiteX10" fmla="*/ 5791735 w 12192000"/>
              <a:gd name="connsiteY10" fmla="*/ 723695 h 6858000"/>
              <a:gd name="connsiteX11" fmla="*/ 5869339 w 12192000"/>
              <a:gd name="connsiteY11" fmla="*/ 803376 h 6858000"/>
              <a:gd name="connsiteX12" fmla="*/ 5751851 w 12192000"/>
              <a:gd name="connsiteY12" fmla="*/ 793813 h 6858000"/>
              <a:gd name="connsiteX13" fmla="*/ 5731096 w 12192000"/>
              <a:gd name="connsiteY13" fmla="*/ 813164 h 6858000"/>
              <a:gd name="connsiteX14" fmla="*/ 5723155 w 12192000"/>
              <a:gd name="connsiteY14" fmla="*/ 838206 h 6858000"/>
              <a:gd name="connsiteX15" fmla="*/ 5677677 w 12192000"/>
              <a:gd name="connsiteY15" fmla="*/ 858922 h 6858000"/>
              <a:gd name="connsiteX16" fmla="*/ 5749146 w 12192000"/>
              <a:gd name="connsiteY16" fmla="*/ 882143 h 6858000"/>
              <a:gd name="connsiteX17" fmla="*/ 5672804 w 12192000"/>
              <a:gd name="connsiteY17" fmla="*/ 882143 h 6858000"/>
              <a:gd name="connsiteX18" fmla="*/ 5626987 w 12192000"/>
              <a:gd name="connsiteY18" fmla="*/ 862565 h 6858000"/>
              <a:gd name="connsiteX19" fmla="*/ 5611575 w 12192000"/>
              <a:gd name="connsiteY19" fmla="*/ 860624 h 6858000"/>
              <a:gd name="connsiteX20" fmla="*/ 5629275 w 12192000"/>
              <a:gd name="connsiteY20" fmla="*/ 904875 h 6858000"/>
              <a:gd name="connsiteX21" fmla="*/ 5648325 w 12192000"/>
              <a:gd name="connsiteY21" fmla="*/ 981075 h 6858000"/>
              <a:gd name="connsiteX22" fmla="*/ 5646577 w 12192000"/>
              <a:gd name="connsiteY22" fmla="*/ 1001285 h 6858000"/>
              <a:gd name="connsiteX23" fmla="*/ 5653179 w 12192000"/>
              <a:gd name="connsiteY23" fmla="*/ 1004447 h 6858000"/>
              <a:gd name="connsiteX24" fmla="*/ 5710342 w 12192000"/>
              <a:gd name="connsiteY24" fmla="*/ 1041501 h 6858000"/>
              <a:gd name="connsiteX25" fmla="*/ 5685076 w 12192000"/>
              <a:gd name="connsiteY25" fmla="*/ 1084982 h 6858000"/>
              <a:gd name="connsiteX26" fmla="*/ 5788666 w 12192000"/>
              <a:gd name="connsiteY26" fmla="*/ 1132334 h 6858000"/>
              <a:gd name="connsiteX27" fmla="*/ 5814113 w 12192000"/>
              <a:gd name="connsiteY27" fmla="*/ 1179230 h 6858000"/>
              <a:gd name="connsiteX28" fmla="*/ 5782171 w 12192000"/>
              <a:gd name="connsiteY28" fmla="*/ 1175133 h 6858000"/>
              <a:gd name="connsiteX29" fmla="*/ 5754739 w 12192000"/>
              <a:gd name="connsiteY29" fmla="*/ 1184011 h 6858000"/>
              <a:gd name="connsiteX30" fmla="*/ 5766109 w 12192000"/>
              <a:gd name="connsiteY30" fmla="*/ 1243656 h 6858000"/>
              <a:gd name="connsiteX31" fmla="*/ 5912470 w 12192000"/>
              <a:gd name="connsiteY31" fmla="*/ 1320604 h 6858000"/>
              <a:gd name="connsiteX32" fmla="*/ 5925644 w 12192000"/>
              <a:gd name="connsiteY32" fmla="*/ 1345645 h 6858000"/>
              <a:gd name="connsiteX33" fmla="*/ 5908138 w 12192000"/>
              <a:gd name="connsiteY33" fmla="*/ 1363402 h 6858000"/>
              <a:gd name="connsiteX34" fmla="*/ 5860855 w 12192000"/>
              <a:gd name="connsiteY34" fmla="*/ 1372508 h 6858000"/>
              <a:gd name="connsiteX35" fmla="*/ 5927087 w 12192000"/>
              <a:gd name="connsiteY35" fmla="*/ 1457878 h 6858000"/>
              <a:gd name="connsiteX36" fmla="*/ 5951271 w 12192000"/>
              <a:gd name="connsiteY36" fmla="*/ 1481553 h 6858000"/>
              <a:gd name="connsiteX37" fmla="*/ 5992599 w 12192000"/>
              <a:gd name="connsiteY37" fmla="*/ 1518207 h 6858000"/>
              <a:gd name="connsiteX38" fmla="*/ 5993321 w 12192000"/>
              <a:gd name="connsiteY38" fmla="*/ 1529362 h 6858000"/>
              <a:gd name="connsiteX39" fmla="*/ 5937015 w 12192000"/>
              <a:gd name="connsiteY39" fmla="*/ 1568746 h 6858000"/>
              <a:gd name="connsiteX40" fmla="*/ 5835410 w 12192000"/>
              <a:gd name="connsiteY40" fmla="*/ 1558045 h 6858000"/>
              <a:gd name="connsiteX41" fmla="*/ 5985561 w 12192000"/>
              <a:gd name="connsiteY41" fmla="*/ 1616780 h 6858000"/>
              <a:gd name="connsiteX42" fmla="*/ 5499552 w 12192000"/>
              <a:gd name="connsiteY42" fmla="*/ 1476774 h 6858000"/>
              <a:gd name="connsiteX43" fmla="*/ 5530593 w 12192000"/>
              <a:gd name="connsiteY43" fmla="*/ 1513425 h 6858000"/>
              <a:gd name="connsiteX44" fmla="*/ 5700597 w 12192000"/>
              <a:gd name="connsiteY44" fmla="*/ 1609949 h 6858000"/>
              <a:gd name="connsiteX45" fmla="*/ 5748782 w 12192000"/>
              <a:gd name="connsiteY45" fmla="*/ 1670507 h 6858000"/>
              <a:gd name="connsiteX46" fmla="*/ 5799315 w 12192000"/>
              <a:gd name="connsiteY46" fmla="*/ 1703970 h 6858000"/>
              <a:gd name="connsiteX47" fmla="*/ 5870240 w 12192000"/>
              <a:gd name="connsiteY47" fmla="*/ 1703289 h 6858000"/>
              <a:gd name="connsiteX48" fmla="*/ 5920591 w 12192000"/>
              <a:gd name="connsiteY48" fmla="*/ 1754738 h 6858000"/>
              <a:gd name="connsiteX49" fmla="*/ 5868074 w 12192000"/>
              <a:gd name="connsiteY49" fmla="*/ 1765665 h 6858000"/>
              <a:gd name="connsiteX50" fmla="*/ 5806533 w 12192000"/>
              <a:gd name="connsiteY50" fmla="*/ 1757242 h 6858000"/>
              <a:gd name="connsiteX51" fmla="*/ 5673706 w 12192000"/>
              <a:gd name="connsiteY51" fmla="*/ 1759972 h 6858000"/>
              <a:gd name="connsiteX52" fmla="*/ 5597548 w 12192000"/>
              <a:gd name="connsiteY52" fmla="*/ 1769990 h 6858000"/>
              <a:gd name="connsiteX53" fmla="*/ 5422491 w 12192000"/>
              <a:gd name="connsiteY53" fmla="*/ 1752916 h 6858000"/>
              <a:gd name="connsiteX54" fmla="*/ 5432778 w 12192000"/>
              <a:gd name="connsiteY54" fmla="*/ 1796626 h 6858000"/>
              <a:gd name="connsiteX55" fmla="*/ 5426281 w 12192000"/>
              <a:gd name="connsiteY55" fmla="*/ 1834644 h 6858000"/>
              <a:gd name="connsiteX56" fmla="*/ 5423754 w 12192000"/>
              <a:gd name="connsiteY56" fmla="*/ 1917282 h 6858000"/>
              <a:gd name="connsiteX57" fmla="*/ 5425378 w 12192000"/>
              <a:gd name="connsiteY57" fmla="*/ 1930714 h 6858000"/>
              <a:gd name="connsiteX58" fmla="*/ 5386217 w 12192000"/>
              <a:gd name="connsiteY58" fmla="*/ 1939365 h 6858000"/>
              <a:gd name="connsiteX59" fmla="*/ 5619566 w 12192000"/>
              <a:gd name="connsiteY59" fmla="*/ 2111243 h 6858000"/>
              <a:gd name="connsiteX60" fmla="*/ 5463640 w 12192000"/>
              <a:gd name="connsiteY60" fmla="*/ 2067533 h 6858000"/>
              <a:gd name="connsiteX61" fmla="*/ 5442523 w 12192000"/>
              <a:gd name="connsiteY61" fmla="*/ 2139700 h 6858000"/>
              <a:gd name="connsiteX62" fmla="*/ 5515794 w 12192000"/>
              <a:gd name="connsiteY62" fmla="*/ 2203898 h 6858000"/>
              <a:gd name="connsiteX63" fmla="*/ 5542865 w 12192000"/>
              <a:gd name="connsiteY63" fmla="*/ 2330929 h 6858000"/>
              <a:gd name="connsiteX64" fmla="*/ 5529691 w 12192000"/>
              <a:gd name="connsiteY64" fmla="*/ 2447031 h 6858000"/>
              <a:gd name="connsiteX65" fmla="*/ 5498289 w 12192000"/>
              <a:gd name="connsiteY65" fmla="*/ 2483910 h 6858000"/>
              <a:gd name="connsiteX66" fmla="*/ 5452810 w 12192000"/>
              <a:gd name="connsiteY66" fmla="*/ 2550157 h 6858000"/>
              <a:gd name="connsiteX67" fmla="*/ 5424658 w 12192000"/>
              <a:gd name="connsiteY67" fmla="*/ 2591135 h 6858000"/>
              <a:gd name="connsiteX68" fmla="*/ 5326841 w 12192000"/>
              <a:gd name="connsiteY68" fmla="*/ 2575200 h 6858000"/>
              <a:gd name="connsiteX69" fmla="*/ 5457322 w 12192000"/>
              <a:gd name="connsiteY69" fmla="*/ 2679238 h 6858000"/>
              <a:gd name="connsiteX70" fmla="*/ 5351566 w 12192000"/>
              <a:gd name="connsiteY70" fmla="*/ 2666261 h 6858000"/>
              <a:gd name="connsiteX71" fmla="*/ 5317096 w 12192000"/>
              <a:gd name="connsiteY71" fmla="*/ 2673546 h 6858000"/>
              <a:gd name="connsiteX72" fmla="*/ 5336768 w 12192000"/>
              <a:gd name="connsiteY72" fmla="*/ 2707238 h 6858000"/>
              <a:gd name="connsiteX73" fmla="*/ 5414369 w 12192000"/>
              <a:gd name="connsiteY73" fmla="*/ 2764378 h 6858000"/>
              <a:gd name="connsiteX74" fmla="*/ 5574268 w 12192000"/>
              <a:gd name="connsiteY74" fmla="*/ 2919184 h 6858000"/>
              <a:gd name="connsiteX75" fmla="*/ 5419422 w 12192000"/>
              <a:gd name="connsiteY75" fmla="*/ 2848157 h 6858000"/>
              <a:gd name="connsiteX76" fmla="*/ 5582568 w 12192000"/>
              <a:gd name="connsiteY76" fmla="*/ 3007285 h 6858000"/>
              <a:gd name="connsiteX77" fmla="*/ 5618844 w 12192000"/>
              <a:gd name="connsiteY77" fmla="*/ 3060100 h 6858000"/>
              <a:gd name="connsiteX78" fmla="*/ 5692115 w 12192000"/>
              <a:gd name="connsiteY78" fmla="*/ 3191228 h 6858000"/>
              <a:gd name="connsiteX79" fmla="*/ 5688506 w 12192000"/>
              <a:gd name="connsiteY79" fmla="*/ 3206025 h 6858000"/>
              <a:gd name="connsiteX80" fmla="*/ 5603864 w 12192000"/>
              <a:gd name="connsiteY80" fmla="*/ 3184854 h 6858000"/>
              <a:gd name="connsiteX81" fmla="*/ 5713591 w 12192000"/>
              <a:gd name="connsiteY81" fmla="*/ 3295040 h 6858000"/>
              <a:gd name="connsiteX82" fmla="*/ 5826927 w 12192000"/>
              <a:gd name="connsiteY82" fmla="*/ 3379724 h 6858000"/>
              <a:gd name="connsiteX83" fmla="*/ 5746436 w 12192000"/>
              <a:gd name="connsiteY83" fmla="*/ 3366750 h 6858000"/>
              <a:gd name="connsiteX84" fmla="*/ 5635807 w 12192000"/>
              <a:gd name="connsiteY84" fmla="*/ 3318259 h 6858000"/>
              <a:gd name="connsiteX85" fmla="*/ 5597367 w 12192000"/>
              <a:gd name="connsiteY85" fmla="*/ 3336472 h 6858000"/>
              <a:gd name="connsiteX86" fmla="*/ 5702221 w 12192000"/>
              <a:gd name="connsiteY86" fmla="*/ 3416605 h 6858000"/>
              <a:gd name="connsiteX87" fmla="*/ 5762317 w 12192000"/>
              <a:gd name="connsiteY87" fmla="*/ 3453714 h 6858000"/>
              <a:gd name="connsiteX88" fmla="*/ 5786319 w 12192000"/>
              <a:gd name="connsiteY88" fmla="*/ 3482169 h 6858000"/>
              <a:gd name="connsiteX89" fmla="*/ 5854901 w 12192000"/>
              <a:gd name="connsiteY89" fmla="*/ 3583703 h 6858000"/>
              <a:gd name="connsiteX90" fmla="*/ 6056305 w 12192000"/>
              <a:gd name="connsiteY90" fmla="*/ 3694570 h 6858000"/>
              <a:gd name="connsiteX91" fmla="*/ 6244716 w 12192000"/>
              <a:gd name="connsiteY91" fmla="*/ 3832301 h 6858000"/>
              <a:gd name="connsiteX92" fmla="*/ 6391802 w 12192000"/>
              <a:gd name="connsiteY92" fmla="*/ 3918125 h 6858000"/>
              <a:gd name="connsiteX93" fmla="*/ 6763572 w 12192000"/>
              <a:gd name="connsiteY93" fmla="*/ 4028537 h 6858000"/>
              <a:gd name="connsiteX94" fmla="*/ 8173592 w 12192000"/>
              <a:gd name="connsiteY94" fmla="*/ 3279560 h 6858000"/>
              <a:gd name="connsiteX95" fmla="*/ 8191458 w 12192000"/>
              <a:gd name="connsiteY95" fmla="*/ 3257248 h 6858000"/>
              <a:gd name="connsiteX96" fmla="*/ 8259856 w 12192000"/>
              <a:gd name="connsiteY96" fmla="*/ 3173245 h 6858000"/>
              <a:gd name="connsiteX97" fmla="*/ 8317969 w 12192000"/>
              <a:gd name="connsiteY97" fmla="*/ 3097663 h 6858000"/>
              <a:gd name="connsiteX98" fmla="*/ 8287650 w 12192000"/>
              <a:gd name="connsiteY98" fmla="*/ 3072166 h 6858000"/>
              <a:gd name="connsiteX99" fmla="*/ 8328617 w 12192000"/>
              <a:gd name="connsiteY99" fmla="*/ 3000000 h 6858000"/>
              <a:gd name="connsiteX100" fmla="*/ 8458917 w 12192000"/>
              <a:gd name="connsiteY100" fmla="*/ 2777583 h 6858000"/>
              <a:gd name="connsiteX101" fmla="*/ 8516125 w 12192000"/>
              <a:gd name="connsiteY101" fmla="*/ 2728639 h 6858000"/>
              <a:gd name="connsiteX102" fmla="*/ 8585788 w 12192000"/>
              <a:gd name="connsiteY102" fmla="*/ 2605478 h 6858000"/>
              <a:gd name="connsiteX103" fmla="*/ 8595714 w 12192000"/>
              <a:gd name="connsiteY103" fmla="*/ 2577023 h 6858000"/>
              <a:gd name="connsiteX104" fmla="*/ 8581457 w 12192000"/>
              <a:gd name="connsiteY104" fmla="*/ 2540823 h 6858000"/>
              <a:gd name="connsiteX105" fmla="*/ 8570809 w 12192000"/>
              <a:gd name="connsiteY105" fmla="*/ 2504399 h 6858000"/>
              <a:gd name="connsiteX106" fmla="*/ 8584705 w 12192000"/>
              <a:gd name="connsiteY106" fmla="*/ 2493699 h 6858000"/>
              <a:gd name="connsiteX107" fmla="*/ 8674038 w 12192000"/>
              <a:gd name="connsiteY107" fmla="*/ 2475260 h 6858000"/>
              <a:gd name="connsiteX108" fmla="*/ 8622243 w 12192000"/>
              <a:gd name="connsiteY108" fmla="*/ 2406054 h 6858000"/>
              <a:gd name="connsiteX109" fmla="*/ 8530925 w 12192000"/>
              <a:gd name="connsiteY109" fmla="*/ 2302926 h 6858000"/>
              <a:gd name="connsiteX110" fmla="*/ 8489417 w 12192000"/>
              <a:gd name="connsiteY110" fmla="*/ 2229622 h 6858000"/>
              <a:gd name="connsiteX111" fmla="*/ 8484543 w 12192000"/>
              <a:gd name="connsiteY111" fmla="*/ 2164058 h 6858000"/>
              <a:gd name="connsiteX112" fmla="*/ 8402970 w 12192000"/>
              <a:gd name="connsiteY112" fmla="*/ 2125358 h 6858000"/>
              <a:gd name="connsiteX113" fmla="*/ 8479670 w 12192000"/>
              <a:gd name="connsiteY113" fmla="*/ 1986716 h 6858000"/>
              <a:gd name="connsiteX114" fmla="*/ 8487432 w 12192000"/>
              <a:gd name="connsiteY114" fmla="*/ 1958032 h 6858000"/>
              <a:gd name="connsiteX115" fmla="*/ 8441412 w 12192000"/>
              <a:gd name="connsiteY115" fmla="*/ 1855361 h 6858000"/>
              <a:gd name="connsiteX116" fmla="*/ 8433831 w 12192000"/>
              <a:gd name="connsiteY116" fmla="*/ 1838969 h 6858000"/>
              <a:gd name="connsiteX117" fmla="*/ 8416868 w 12192000"/>
              <a:gd name="connsiteY117" fmla="*/ 1806187 h 6858000"/>
              <a:gd name="connsiteX118" fmla="*/ 8368140 w 12192000"/>
              <a:gd name="connsiteY118" fmla="*/ 1798219 h 6858000"/>
              <a:gd name="connsiteX119" fmla="*/ 8393405 w 12192000"/>
              <a:gd name="connsiteY119" fmla="*/ 1774999 h 6858000"/>
              <a:gd name="connsiteX120" fmla="*/ 8442495 w 12192000"/>
              <a:gd name="connsiteY120" fmla="*/ 1696458 h 6858000"/>
              <a:gd name="connsiteX121" fmla="*/ 8409828 w 12192000"/>
              <a:gd name="connsiteY121" fmla="*/ 1621332 h 6858000"/>
              <a:gd name="connsiteX122" fmla="*/ 8407664 w 12192000"/>
              <a:gd name="connsiteY122" fmla="*/ 1579899 h 6858000"/>
              <a:gd name="connsiteX123" fmla="*/ 8462707 w 12192000"/>
              <a:gd name="connsiteY123" fmla="*/ 1526857 h 6858000"/>
              <a:gd name="connsiteX124" fmla="*/ 8504215 w 12192000"/>
              <a:gd name="connsiteY124" fmla="*/ 1505913 h 6858000"/>
              <a:gd name="connsiteX125" fmla="*/ 8523345 w 12192000"/>
              <a:gd name="connsiteY125" fmla="*/ 1475863 h 6858000"/>
              <a:gd name="connsiteX126" fmla="*/ 8500786 w 12192000"/>
              <a:gd name="connsiteY126" fmla="*/ 1450820 h 6858000"/>
              <a:gd name="connsiteX127" fmla="*/ 8400624 w 12192000"/>
              <a:gd name="connsiteY127" fmla="*/ 1391176 h 6858000"/>
              <a:gd name="connsiteX128" fmla="*/ 8454585 w 12192000"/>
              <a:gd name="connsiteY128" fmla="*/ 1341319 h 6858000"/>
              <a:gd name="connsiteX129" fmla="*/ 8172509 w 12192000"/>
              <a:gd name="connsiteY129" fmla="*/ 1106153 h 6858000"/>
              <a:gd name="connsiteX130" fmla="*/ 8138399 w 12192000"/>
              <a:gd name="connsiteY130" fmla="*/ 1070184 h 6858000"/>
              <a:gd name="connsiteX131" fmla="*/ 7957388 w 12192000"/>
              <a:gd name="connsiteY131" fmla="*/ 982992 h 6858000"/>
              <a:gd name="connsiteX132" fmla="*/ 7771142 w 12192000"/>
              <a:gd name="connsiteY132" fmla="*/ 921300 h 6858000"/>
              <a:gd name="connsiteX133" fmla="*/ 7900539 w 12192000"/>
              <a:gd name="connsiteY133" fmla="*/ 791082 h 6858000"/>
              <a:gd name="connsiteX134" fmla="*/ 7702923 w 12192000"/>
              <a:gd name="connsiteY134" fmla="*/ 760803 h 6858000"/>
              <a:gd name="connsiteX135" fmla="*/ 7683614 w 12192000"/>
              <a:gd name="connsiteY135" fmla="*/ 761714 h 6858000"/>
              <a:gd name="connsiteX136" fmla="*/ 7295600 w 12192000"/>
              <a:gd name="connsiteY136" fmla="*/ 741680 h 6858000"/>
              <a:gd name="connsiteX137" fmla="*/ 6739388 w 12192000"/>
              <a:gd name="connsiteY137" fmla="*/ 675206 h 6858000"/>
              <a:gd name="connsiteX138" fmla="*/ 6279006 w 12192000"/>
              <a:gd name="connsiteY138" fmla="*/ 635367 h 6858000"/>
              <a:gd name="connsiteX139" fmla="*/ 5788847 w 12192000"/>
              <a:gd name="connsiteY139" fmla="*/ 557964 h 6858000"/>
              <a:gd name="connsiteX140" fmla="*/ 5765387 w 12192000"/>
              <a:gd name="connsiteY140" fmla="*/ 552984 h 6858000"/>
              <a:gd name="connsiteX141" fmla="*/ 0 w 12192000"/>
              <a:gd name="connsiteY141" fmla="*/ 0 h 6858000"/>
              <a:gd name="connsiteX142" fmla="*/ 768106 w 12192000"/>
              <a:gd name="connsiteY142" fmla="*/ 0 h 6858000"/>
              <a:gd name="connsiteX143" fmla="*/ 767098 w 12192000"/>
              <a:gd name="connsiteY143" fmla="*/ 10118 h 6858000"/>
              <a:gd name="connsiteX144" fmla="*/ 756850 w 12192000"/>
              <a:gd name="connsiteY144" fmla="*/ 43654 h 6858000"/>
              <a:gd name="connsiteX145" fmla="*/ 768357 w 12192000"/>
              <a:gd name="connsiteY145" fmla="*/ 76852 h 6858000"/>
              <a:gd name="connsiteX146" fmla="*/ 882077 w 12192000"/>
              <a:gd name="connsiteY146" fmla="*/ 237315 h 6858000"/>
              <a:gd name="connsiteX147" fmla="*/ 761133 w 12192000"/>
              <a:gd name="connsiteY147" fmla="*/ 282106 h 6858000"/>
              <a:gd name="connsiteX148" fmla="*/ 753907 w 12192000"/>
              <a:gd name="connsiteY148" fmla="*/ 357988 h 6858000"/>
              <a:gd name="connsiteX149" fmla="*/ 692364 w 12192000"/>
              <a:gd name="connsiteY149" fmla="*/ 442830 h 6858000"/>
              <a:gd name="connsiteX150" fmla="*/ 556972 w 12192000"/>
              <a:gd name="connsiteY150" fmla="*/ 562188 h 6858000"/>
              <a:gd name="connsiteX151" fmla="*/ 480177 w 12192000"/>
              <a:gd name="connsiteY151" fmla="*/ 642286 h 6858000"/>
              <a:gd name="connsiteX152" fmla="*/ 612627 w 12192000"/>
              <a:gd name="connsiteY152" fmla="*/ 663627 h 6858000"/>
              <a:gd name="connsiteX153" fmla="*/ 633230 w 12192000"/>
              <a:gd name="connsiteY153" fmla="*/ 676011 h 6858000"/>
              <a:gd name="connsiteX154" fmla="*/ 617443 w 12192000"/>
              <a:gd name="connsiteY154" fmla="*/ 718168 h 6858000"/>
              <a:gd name="connsiteX155" fmla="*/ 596304 w 12192000"/>
              <a:gd name="connsiteY155" fmla="*/ 760064 h 6858000"/>
              <a:gd name="connsiteX156" fmla="*/ 611021 w 12192000"/>
              <a:gd name="connsiteY156" fmla="*/ 792998 h 6858000"/>
              <a:gd name="connsiteX157" fmla="*/ 714308 w 12192000"/>
              <a:gd name="connsiteY157" fmla="*/ 935543 h 6858000"/>
              <a:gd name="connsiteX158" fmla="*/ 799128 w 12192000"/>
              <a:gd name="connsiteY158" fmla="*/ 992190 h 6858000"/>
              <a:gd name="connsiteX159" fmla="*/ 992317 w 12192000"/>
              <a:gd name="connsiteY159" fmla="*/ 1249612 h 6858000"/>
              <a:gd name="connsiteX160" fmla="*/ 1053058 w 12192000"/>
              <a:gd name="connsiteY160" fmla="*/ 1333136 h 6858000"/>
              <a:gd name="connsiteX161" fmla="*/ 1008104 w 12192000"/>
              <a:gd name="connsiteY161" fmla="*/ 1362645 h 6858000"/>
              <a:gd name="connsiteX162" fmla="*/ 1094265 w 12192000"/>
              <a:gd name="connsiteY162" fmla="*/ 1450123 h 6858000"/>
              <a:gd name="connsiteX163" fmla="*/ 1195677 w 12192000"/>
              <a:gd name="connsiteY163" fmla="*/ 1547347 h 6858000"/>
              <a:gd name="connsiteX164" fmla="*/ 1222166 w 12192000"/>
              <a:gd name="connsiteY164" fmla="*/ 1573170 h 6858000"/>
              <a:gd name="connsiteX165" fmla="*/ 3312738 w 12192000"/>
              <a:gd name="connsiteY165" fmla="*/ 2440024 h 6858000"/>
              <a:gd name="connsiteX166" fmla="*/ 3863944 w 12192000"/>
              <a:gd name="connsiteY166" fmla="*/ 2312235 h 6858000"/>
              <a:gd name="connsiteX167" fmla="*/ 4082022 w 12192000"/>
              <a:gd name="connsiteY167" fmla="*/ 2212904 h 6858000"/>
              <a:gd name="connsiteX168" fmla="*/ 4361371 w 12192000"/>
              <a:gd name="connsiteY168" fmla="*/ 2053496 h 6858000"/>
              <a:gd name="connsiteX169" fmla="*/ 4659987 w 12192000"/>
              <a:gd name="connsiteY169" fmla="*/ 1925180 h 6858000"/>
              <a:gd name="connsiteX170" fmla="*/ 4761667 w 12192000"/>
              <a:gd name="connsiteY170" fmla="*/ 1807667 h 6858000"/>
              <a:gd name="connsiteX171" fmla="*/ 4797253 w 12192000"/>
              <a:gd name="connsiteY171" fmla="*/ 1774733 h 6858000"/>
              <a:gd name="connsiteX172" fmla="*/ 4886356 w 12192000"/>
              <a:gd name="connsiteY172" fmla="*/ 1731784 h 6858000"/>
              <a:gd name="connsiteX173" fmla="*/ 5041818 w 12192000"/>
              <a:gd name="connsiteY173" fmla="*/ 1639039 h 6858000"/>
              <a:gd name="connsiteX174" fmla="*/ 4984824 w 12192000"/>
              <a:gd name="connsiteY174" fmla="*/ 1617960 h 6858000"/>
              <a:gd name="connsiteX175" fmla="*/ 4820800 w 12192000"/>
              <a:gd name="connsiteY175" fmla="*/ 1674082 h 6858000"/>
              <a:gd name="connsiteX176" fmla="*/ 4701459 w 12192000"/>
              <a:gd name="connsiteY176" fmla="*/ 1689099 h 6858000"/>
              <a:gd name="connsiteX177" fmla="*/ 4869498 w 12192000"/>
              <a:gd name="connsiteY177" fmla="*/ 1591086 h 6858000"/>
              <a:gd name="connsiteX178" fmla="*/ 5032185 w 12192000"/>
              <a:gd name="connsiteY178" fmla="*/ 1463559 h 6858000"/>
              <a:gd name="connsiteX179" fmla="*/ 4906692 w 12192000"/>
              <a:gd name="connsiteY179" fmla="*/ 1488062 h 6858000"/>
              <a:gd name="connsiteX180" fmla="*/ 4901340 w 12192000"/>
              <a:gd name="connsiteY180" fmla="*/ 1470936 h 6858000"/>
              <a:gd name="connsiteX181" fmla="*/ 5009976 w 12192000"/>
              <a:gd name="connsiteY181" fmla="*/ 1319171 h 6858000"/>
              <a:gd name="connsiteX182" fmla="*/ 5063760 w 12192000"/>
              <a:gd name="connsiteY182" fmla="*/ 1258044 h 6858000"/>
              <a:gd name="connsiteX183" fmla="*/ 5305648 w 12192000"/>
              <a:gd name="connsiteY183" fmla="*/ 1073871 h 6858000"/>
              <a:gd name="connsiteX184" fmla="*/ 5076067 w 12192000"/>
              <a:gd name="connsiteY184" fmla="*/ 1156077 h 6858000"/>
              <a:gd name="connsiteX185" fmla="*/ 5313141 w 12192000"/>
              <a:gd name="connsiteY185" fmla="*/ 976907 h 6858000"/>
              <a:gd name="connsiteX186" fmla="*/ 5428196 w 12192000"/>
              <a:gd name="connsiteY186" fmla="*/ 910774 h 6858000"/>
              <a:gd name="connsiteX187" fmla="*/ 5457363 w 12192000"/>
              <a:gd name="connsiteY187" fmla="*/ 871779 h 6858000"/>
              <a:gd name="connsiteX188" fmla="*/ 5406256 w 12192000"/>
              <a:gd name="connsiteY188" fmla="*/ 863347 h 6858000"/>
              <a:gd name="connsiteX189" fmla="*/ 5249456 w 12192000"/>
              <a:gd name="connsiteY189" fmla="*/ 878367 h 6858000"/>
              <a:gd name="connsiteX190" fmla="*/ 5442914 w 12192000"/>
              <a:gd name="connsiteY190" fmla="*/ 757955 h 6858000"/>
              <a:gd name="connsiteX191" fmla="*/ 5297887 w 12192000"/>
              <a:gd name="connsiteY191" fmla="*/ 776398 h 6858000"/>
              <a:gd name="connsiteX192" fmla="*/ 5256146 w 12192000"/>
              <a:gd name="connsiteY192" fmla="*/ 728971 h 6858000"/>
              <a:gd name="connsiteX193" fmla="*/ 5188716 w 12192000"/>
              <a:gd name="connsiteY193" fmla="*/ 652298 h 6858000"/>
              <a:gd name="connsiteX194" fmla="*/ 5142160 w 12192000"/>
              <a:gd name="connsiteY194" fmla="*/ 609614 h 6858000"/>
              <a:gd name="connsiteX195" fmla="*/ 5122626 w 12192000"/>
              <a:gd name="connsiteY195" fmla="*/ 475239 h 6858000"/>
              <a:gd name="connsiteX196" fmla="*/ 5162763 w 12192000"/>
              <a:gd name="connsiteY196" fmla="*/ 328215 h 6858000"/>
              <a:gd name="connsiteX197" fmla="*/ 5271399 w 12192000"/>
              <a:gd name="connsiteY197" fmla="*/ 253914 h 6858000"/>
              <a:gd name="connsiteX198" fmla="*/ 5240091 w 12192000"/>
              <a:gd name="connsiteY198" fmla="*/ 170389 h 6858000"/>
              <a:gd name="connsiteX199" fmla="*/ 5008904 w 12192000"/>
              <a:gd name="connsiteY199" fmla="*/ 220979 h 6858000"/>
              <a:gd name="connsiteX200" fmla="*/ 5354881 w 12192000"/>
              <a:gd name="connsiteY200" fmla="*/ 22050 h 6858000"/>
              <a:gd name="connsiteX201" fmla="*/ 5296818 w 12192000"/>
              <a:gd name="connsiteY201" fmla="*/ 12038 h 6858000"/>
              <a:gd name="connsiteX202" fmla="*/ 5297018 w 12192000"/>
              <a:gd name="connsiteY202" fmla="*/ 3177 h 6858000"/>
              <a:gd name="connsiteX203" fmla="*/ 5298067 w 12192000"/>
              <a:gd name="connsiteY203" fmla="*/ 0 h 6858000"/>
              <a:gd name="connsiteX204" fmla="*/ 8958468 w 12192000"/>
              <a:gd name="connsiteY204" fmla="*/ 0 h 6858000"/>
              <a:gd name="connsiteX205" fmla="*/ 8936439 w 12192000"/>
              <a:gd name="connsiteY205" fmla="*/ 18562 h 6858000"/>
              <a:gd name="connsiteX206" fmla="*/ 8934304 w 12192000"/>
              <a:gd name="connsiteY206" fmla="*/ 46608 h 6858000"/>
              <a:gd name="connsiteX207" fmla="*/ 9027240 w 12192000"/>
              <a:gd name="connsiteY207" fmla="*/ 113638 h 6858000"/>
              <a:gd name="connsiteX208" fmla="*/ 8854734 w 12192000"/>
              <a:gd name="connsiteY208" fmla="*/ 193826 h 6858000"/>
              <a:gd name="connsiteX209" fmla="*/ 8815880 w 12192000"/>
              <a:gd name="connsiteY209" fmla="*/ 227493 h 6858000"/>
              <a:gd name="connsiteX210" fmla="*/ 8848828 w 12192000"/>
              <a:gd name="connsiteY210" fmla="*/ 267894 h 6858000"/>
              <a:gd name="connsiteX211" fmla="*/ 8920315 w 12192000"/>
              <a:gd name="connsiteY211" fmla="*/ 296052 h 6858000"/>
              <a:gd name="connsiteX212" fmla="*/ 9015115 w 12192000"/>
              <a:gd name="connsiteY212" fmla="*/ 367363 h 6858000"/>
              <a:gd name="connsiteX213" fmla="*/ 9011388 w 12192000"/>
              <a:gd name="connsiteY213" fmla="*/ 423067 h 6858000"/>
              <a:gd name="connsiteX214" fmla="*/ 8955127 w 12192000"/>
              <a:gd name="connsiteY214" fmla="*/ 524068 h 6858000"/>
              <a:gd name="connsiteX215" fmla="*/ 9039672 w 12192000"/>
              <a:gd name="connsiteY215" fmla="*/ 629661 h 6858000"/>
              <a:gd name="connsiteX216" fmla="*/ 9083187 w 12192000"/>
              <a:gd name="connsiteY216" fmla="*/ 660880 h 6858000"/>
              <a:gd name="connsiteX217" fmla="*/ 8999263 w 12192000"/>
              <a:gd name="connsiteY217" fmla="*/ 671592 h 6858000"/>
              <a:gd name="connsiteX218" fmla="*/ 8970048 w 12192000"/>
              <a:gd name="connsiteY218" fmla="*/ 715664 h 6858000"/>
              <a:gd name="connsiteX219" fmla="*/ 8956992 w 12192000"/>
              <a:gd name="connsiteY219" fmla="*/ 737702 h 6858000"/>
              <a:gd name="connsiteX220" fmla="*/ 8877733 w 12192000"/>
              <a:gd name="connsiteY220" fmla="*/ 875737 h 6858000"/>
              <a:gd name="connsiteX221" fmla="*/ 8891100 w 12192000"/>
              <a:gd name="connsiteY221" fmla="*/ 914300 h 6858000"/>
              <a:gd name="connsiteX222" fmla="*/ 9023199 w 12192000"/>
              <a:gd name="connsiteY222" fmla="*/ 1100695 h 6858000"/>
              <a:gd name="connsiteX223" fmla="*/ 8882708 w 12192000"/>
              <a:gd name="connsiteY223" fmla="*/ 1152725 h 6858000"/>
              <a:gd name="connsiteX224" fmla="*/ 8874315 w 12192000"/>
              <a:gd name="connsiteY224" fmla="*/ 1240870 h 6858000"/>
              <a:gd name="connsiteX225" fmla="*/ 8802826 w 12192000"/>
              <a:gd name="connsiteY225" fmla="*/ 1339424 h 6858000"/>
              <a:gd name="connsiteX226" fmla="*/ 8645552 w 12192000"/>
              <a:gd name="connsiteY226" fmla="*/ 1478072 h 6858000"/>
              <a:gd name="connsiteX227" fmla="*/ 8556347 w 12192000"/>
              <a:gd name="connsiteY227" fmla="*/ 1571114 h 6858000"/>
              <a:gd name="connsiteX228" fmla="*/ 8710202 w 12192000"/>
              <a:gd name="connsiteY228" fmla="*/ 1595904 h 6858000"/>
              <a:gd name="connsiteX229" fmla="*/ 8734135 w 12192000"/>
              <a:gd name="connsiteY229" fmla="*/ 1610290 h 6858000"/>
              <a:gd name="connsiteX230" fmla="*/ 8715797 w 12192000"/>
              <a:gd name="connsiteY230" fmla="*/ 1659260 h 6858000"/>
              <a:gd name="connsiteX231" fmla="*/ 8691242 w 12192000"/>
              <a:gd name="connsiteY231" fmla="*/ 1707927 h 6858000"/>
              <a:gd name="connsiteX232" fmla="*/ 8708337 w 12192000"/>
              <a:gd name="connsiteY232" fmla="*/ 1746183 h 6858000"/>
              <a:gd name="connsiteX233" fmla="*/ 8828316 w 12192000"/>
              <a:gd name="connsiteY233" fmla="*/ 1911765 h 6858000"/>
              <a:gd name="connsiteX234" fmla="*/ 8926844 w 12192000"/>
              <a:gd name="connsiteY234" fmla="*/ 1977567 h 6858000"/>
              <a:gd name="connsiteX235" fmla="*/ 9151255 w 12192000"/>
              <a:gd name="connsiteY235" fmla="*/ 2276592 h 6858000"/>
              <a:gd name="connsiteX236" fmla="*/ 9221812 w 12192000"/>
              <a:gd name="connsiteY236" fmla="*/ 2373614 h 6858000"/>
              <a:gd name="connsiteX237" fmla="*/ 9169593 w 12192000"/>
              <a:gd name="connsiteY237" fmla="*/ 2407892 h 6858000"/>
              <a:gd name="connsiteX238" fmla="*/ 9269679 w 12192000"/>
              <a:gd name="connsiteY238" fmla="*/ 2509507 h 6858000"/>
              <a:gd name="connsiteX239" fmla="*/ 9387480 w 12192000"/>
              <a:gd name="connsiteY239" fmla="*/ 2622444 h 6858000"/>
              <a:gd name="connsiteX240" fmla="*/ 9418250 w 12192000"/>
              <a:gd name="connsiteY240" fmla="*/ 2652440 h 6858000"/>
              <a:gd name="connsiteX241" fmla="*/ 11846684 w 12192000"/>
              <a:gd name="connsiteY241" fmla="*/ 3659389 h 6858000"/>
              <a:gd name="connsiteX242" fmla="*/ 12172890 w 12192000"/>
              <a:gd name="connsiteY242" fmla="*/ 3610878 h 6858000"/>
              <a:gd name="connsiteX243" fmla="*/ 12192000 w 12192000"/>
              <a:gd name="connsiteY243" fmla="*/ 3605403 h 6858000"/>
              <a:gd name="connsiteX244" fmla="*/ 12192000 w 12192000"/>
              <a:gd name="connsiteY244" fmla="*/ 6858000 h 6858000"/>
              <a:gd name="connsiteX245" fmla="*/ 2667892 w 12192000"/>
              <a:gd name="connsiteY245" fmla="*/ 6858000 h 6858000"/>
              <a:gd name="connsiteX246" fmla="*/ 2654380 w 12192000"/>
              <a:gd name="connsiteY246" fmla="*/ 6849405 h 6858000"/>
              <a:gd name="connsiteX247" fmla="*/ 2517472 w 12192000"/>
              <a:gd name="connsiteY247" fmla="*/ 6768410 h 6858000"/>
              <a:gd name="connsiteX248" fmla="*/ 2863768 w 12192000"/>
              <a:gd name="connsiteY248" fmla="*/ 6678867 h 6858000"/>
              <a:gd name="connsiteX249" fmla="*/ 3200332 w 12192000"/>
              <a:gd name="connsiteY249" fmla="*/ 6552312 h 6858000"/>
              <a:gd name="connsiteX250" fmla="*/ 3263755 w 12192000"/>
              <a:gd name="connsiteY250" fmla="*/ 6500106 h 6858000"/>
              <a:gd name="connsiteX251" fmla="*/ 3788234 w 12192000"/>
              <a:gd name="connsiteY251" fmla="*/ 6158777 h 6858000"/>
              <a:gd name="connsiteX252" fmla="*/ 3687901 w 12192000"/>
              <a:gd name="connsiteY252" fmla="*/ 6086412 h 6858000"/>
              <a:gd name="connsiteX253" fmla="*/ 3874137 w 12192000"/>
              <a:gd name="connsiteY253" fmla="*/ 5999841 h 6858000"/>
              <a:gd name="connsiteX254" fmla="*/ 3916083 w 12192000"/>
              <a:gd name="connsiteY254" fmla="*/ 5963494 h 6858000"/>
              <a:gd name="connsiteX255" fmla="*/ 3880513 w 12192000"/>
              <a:gd name="connsiteY255" fmla="*/ 5919878 h 6858000"/>
              <a:gd name="connsiteX256" fmla="*/ 3803335 w 12192000"/>
              <a:gd name="connsiteY256" fmla="*/ 5889479 h 6858000"/>
              <a:gd name="connsiteX257" fmla="*/ 3700990 w 12192000"/>
              <a:gd name="connsiteY257" fmla="*/ 5812491 h 6858000"/>
              <a:gd name="connsiteX258" fmla="*/ 3705014 w 12192000"/>
              <a:gd name="connsiteY258" fmla="*/ 5752353 h 6858000"/>
              <a:gd name="connsiteX259" fmla="*/ 3765753 w 12192000"/>
              <a:gd name="connsiteY259" fmla="*/ 5643313 h 6858000"/>
              <a:gd name="connsiteX260" fmla="*/ 3674479 w 12192000"/>
              <a:gd name="connsiteY260" fmla="*/ 5529315 h 6858000"/>
              <a:gd name="connsiteX261" fmla="*/ 3627501 w 12192000"/>
              <a:gd name="connsiteY261" fmla="*/ 5495612 h 6858000"/>
              <a:gd name="connsiteX262" fmla="*/ 3718104 w 12192000"/>
              <a:gd name="connsiteY262" fmla="*/ 5484048 h 6858000"/>
              <a:gd name="connsiteX263" fmla="*/ 3749644 w 12192000"/>
              <a:gd name="connsiteY263" fmla="*/ 5436467 h 6858000"/>
              <a:gd name="connsiteX264" fmla="*/ 3763740 w 12192000"/>
              <a:gd name="connsiteY264" fmla="*/ 5412675 h 6858000"/>
              <a:gd name="connsiteX265" fmla="*/ 3849307 w 12192000"/>
              <a:gd name="connsiteY265" fmla="*/ 5263654 h 6858000"/>
              <a:gd name="connsiteX266" fmla="*/ 3834876 w 12192000"/>
              <a:gd name="connsiteY266" fmla="*/ 5222021 h 6858000"/>
              <a:gd name="connsiteX267" fmla="*/ 3692263 w 12192000"/>
              <a:gd name="connsiteY267" fmla="*/ 5020790 h 6858000"/>
              <a:gd name="connsiteX268" fmla="*/ 3843936 w 12192000"/>
              <a:gd name="connsiteY268" fmla="*/ 4964619 h 6858000"/>
              <a:gd name="connsiteX269" fmla="*/ 3852997 w 12192000"/>
              <a:gd name="connsiteY269" fmla="*/ 4869458 h 6858000"/>
              <a:gd name="connsiteX270" fmla="*/ 3930177 w 12192000"/>
              <a:gd name="connsiteY270" fmla="*/ 4763060 h 6858000"/>
              <a:gd name="connsiteX271" fmla="*/ 4099968 w 12192000"/>
              <a:gd name="connsiteY271" fmla="*/ 4613376 h 6858000"/>
              <a:gd name="connsiteX272" fmla="*/ 4196274 w 12192000"/>
              <a:gd name="connsiteY272" fmla="*/ 4512928 h 6858000"/>
              <a:gd name="connsiteX273" fmla="*/ 4030173 w 12192000"/>
              <a:gd name="connsiteY273" fmla="*/ 4486165 h 6858000"/>
              <a:gd name="connsiteX274" fmla="*/ 4004335 w 12192000"/>
              <a:gd name="connsiteY274" fmla="*/ 4470634 h 6858000"/>
              <a:gd name="connsiteX275" fmla="*/ 4024133 w 12192000"/>
              <a:gd name="connsiteY275" fmla="*/ 4417767 h 6858000"/>
              <a:gd name="connsiteX276" fmla="*/ 4050642 w 12192000"/>
              <a:gd name="connsiteY276" fmla="*/ 4365226 h 6858000"/>
              <a:gd name="connsiteX277" fmla="*/ 4032186 w 12192000"/>
              <a:gd name="connsiteY277" fmla="*/ 4323924 h 6858000"/>
              <a:gd name="connsiteX278" fmla="*/ 3902658 w 12192000"/>
              <a:gd name="connsiteY278" fmla="*/ 4145163 h 6858000"/>
              <a:gd name="connsiteX279" fmla="*/ 3796288 w 12192000"/>
              <a:gd name="connsiteY279" fmla="*/ 4074123 h 6858000"/>
              <a:gd name="connsiteX280" fmla="*/ 3554015 w 12192000"/>
              <a:gd name="connsiteY280" fmla="*/ 3751298 h 6858000"/>
              <a:gd name="connsiteX281" fmla="*/ 3477841 w 12192000"/>
              <a:gd name="connsiteY281" fmla="*/ 3646554 h 6858000"/>
              <a:gd name="connsiteX282" fmla="*/ 3534217 w 12192000"/>
              <a:gd name="connsiteY282" fmla="*/ 3609547 h 6858000"/>
              <a:gd name="connsiteX283" fmla="*/ 3426164 w 12192000"/>
              <a:gd name="connsiteY283" fmla="*/ 3499844 h 6858000"/>
              <a:gd name="connsiteX284" fmla="*/ 3298987 w 12192000"/>
              <a:gd name="connsiteY284" fmla="*/ 3377918 h 6858000"/>
              <a:gd name="connsiteX285" fmla="*/ 3265768 w 12192000"/>
              <a:gd name="connsiteY285" fmla="*/ 3345534 h 6858000"/>
              <a:gd name="connsiteX286" fmla="*/ 698533 w 12192000"/>
              <a:gd name="connsiteY286" fmla="*/ 2257448 h 6858000"/>
              <a:gd name="connsiteX287" fmla="*/ 644044 w 12192000"/>
              <a:gd name="connsiteY287" fmla="*/ 2258439 h 6858000"/>
              <a:gd name="connsiteX288" fmla="*/ 121106 w 12192000"/>
              <a:gd name="connsiteY288" fmla="*/ 2359734 h 6858000"/>
              <a:gd name="connsiteX289" fmla="*/ 0 w 12192000"/>
              <a:gd name="connsiteY289" fmla="*/ 24021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</a:cxnLst>
            <a:rect l="l" t="t" r="r" b="b"/>
            <a:pathLst>
              <a:path w="12192000" h="6858000">
                <a:moveTo>
                  <a:pt x="5765387" y="552984"/>
                </a:moveTo>
                <a:cubicBezTo>
                  <a:pt x="5757491" y="552728"/>
                  <a:pt x="5749866" y="555802"/>
                  <a:pt x="5743549" y="567982"/>
                </a:cubicBezTo>
                <a:cubicBezTo>
                  <a:pt x="5777117" y="600080"/>
                  <a:pt x="5819889" y="588014"/>
                  <a:pt x="5865186" y="624212"/>
                </a:cubicBezTo>
                <a:cubicBezTo>
                  <a:pt x="5791555" y="612828"/>
                  <a:pt x="5733261" y="603722"/>
                  <a:pt x="5674970" y="594618"/>
                </a:cubicBezTo>
                <a:cubicBezTo>
                  <a:pt x="5673886" y="600991"/>
                  <a:pt x="5672804" y="607366"/>
                  <a:pt x="5671722" y="613739"/>
                </a:cubicBezTo>
                <a:cubicBezTo>
                  <a:pt x="5746257" y="627171"/>
                  <a:pt x="5815197" y="661774"/>
                  <a:pt x="5887746" y="686133"/>
                </a:cubicBezTo>
                <a:cubicBezTo>
                  <a:pt x="5881068" y="701160"/>
                  <a:pt x="5874392" y="698199"/>
                  <a:pt x="5868434" y="697289"/>
                </a:cubicBezTo>
                <a:cubicBezTo>
                  <a:pt x="5829634" y="691369"/>
                  <a:pt x="5790832" y="685452"/>
                  <a:pt x="5753657" y="669287"/>
                </a:cubicBezTo>
                <a:cubicBezTo>
                  <a:pt x="5745355" y="665643"/>
                  <a:pt x="5735248" y="665643"/>
                  <a:pt x="5730555" y="676572"/>
                </a:cubicBezTo>
                <a:cubicBezTo>
                  <a:pt x="5723878" y="692053"/>
                  <a:pt x="5733442" y="702070"/>
                  <a:pt x="5741924" y="710491"/>
                </a:cubicBezTo>
                <a:cubicBezTo>
                  <a:pt x="5756724" y="725062"/>
                  <a:pt x="5774589" y="720965"/>
                  <a:pt x="5791735" y="723695"/>
                </a:cubicBezTo>
                <a:cubicBezTo>
                  <a:pt x="5837394" y="730753"/>
                  <a:pt x="5859232" y="752836"/>
                  <a:pt x="5869339" y="803376"/>
                </a:cubicBezTo>
                <a:cubicBezTo>
                  <a:pt x="5829273" y="782886"/>
                  <a:pt x="5790652" y="808156"/>
                  <a:pt x="5751851" y="793813"/>
                </a:cubicBezTo>
                <a:cubicBezTo>
                  <a:pt x="5741745" y="790172"/>
                  <a:pt x="5725683" y="795634"/>
                  <a:pt x="5731096" y="813164"/>
                </a:cubicBezTo>
                <a:cubicBezTo>
                  <a:pt x="5736150" y="829555"/>
                  <a:pt x="5752933" y="841392"/>
                  <a:pt x="5723155" y="838206"/>
                </a:cubicBezTo>
                <a:cubicBezTo>
                  <a:pt x="5701860" y="835929"/>
                  <a:pt x="5660171" y="854369"/>
                  <a:pt x="5677677" y="858922"/>
                </a:cubicBezTo>
                <a:cubicBezTo>
                  <a:pt x="5699694" y="864614"/>
                  <a:pt x="5721172" y="872810"/>
                  <a:pt x="5749146" y="882143"/>
                </a:cubicBezTo>
                <a:cubicBezTo>
                  <a:pt x="5718283" y="897394"/>
                  <a:pt x="5696085" y="894207"/>
                  <a:pt x="5672804" y="882143"/>
                </a:cubicBezTo>
                <a:cubicBezTo>
                  <a:pt x="5658728" y="874858"/>
                  <a:pt x="5642530" y="866776"/>
                  <a:pt x="5626987" y="862565"/>
                </a:cubicBezTo>
                <a:lnTo>
                  <a:pt x="5611575" y="860624"/>
                </a:lnTo>
                <a:lnTo>
                  <a:pt x="5629275" y="904875"/>
                </a:lnTo>
                <a:cubicBezTo>
                  <a:pt x="5636975" y="929899"/>
                  <a:pt x="5648325" y="981075"/>
                  <a:pt x="5648325" y="981075"/>
                </a:cubicBezTo>
                <a:lnTo>
                  <a:pt x="5646577" y="1001285"/>
                </a:lnTo>
                <a:lnTo>
                  <a:pt x="5653179" y="1004447"/>
                </a:lnTo>
                <a:cubicBezTo>
                  <a:pt x="5672649" y="1015232"/>
                  <a:pt x="5691732" y="1027443"/>
                  <a:pt x="5710342" y="1041501"/>
                </a:cubicBezTo>
                <a:cubicBezTo>
                  <a:pt x="5704025" y="1052200"/>
                  <a:pt x="5671903" y="1082706"/>
                  <a:pt x="5685076" y="1084982"/>
                </a:cubicBezTo>
                <a:cubicBezTo>
                  <a:pt x="5722072" y="1091584"/>
                  <a:pt x="5754918" y="1113894"/>
                  <a:pt x="5788666" y="1132334"/>
                </a:cubicBezTo>
                <a:cubicBezTo>
                  <a:pt x="5803286" y="1140301"/>
                  <a:pt x="5820971" y="1150775"/>
                  <a:pt x="5814113" y="1179230"/>
                </a:cubicBezTo>
                <a:cubicBezTo>
                  <a:pt x="5801661" y="1187198"/>
                  <a:pt x="5792457" y="1176043"/>
                  <a:pt x="5782171" y="1175133"/>
                </a:cubicBezTo>
                <a:cubicBezTo>
                  <a:pt x="5771703" y="1174223"/>
                  <a:pt x="5748241" y="1180140"/>
                  <a:pt x="5754739" y="1184011"/>
                </a:cubicBezTo>
                <a:cubicBezTo>
                  <a:pt x="5784336" y="1201540"/>
                  <a:pt x="5731096" y="1243656"/>
                  <a:pt x="5766109" y="1243656"/>
                </a:cubicBezTo>
                <a:cubicBezTo>
                  <a:pt x="5824761" y="1243883"/>
                  <a:pt x="5855983" y="1318554"/>
                  <a:pt x="5912470" y="1320604"/>
                </a:cubicBezTo>
                <a:cubicBezTo>
                  <a:pt x="5921493" y="1320830"/>
                  <a:pt x="5925825" y="1334034"/>
                  <a:pt x="5925644" y="1345645"/>
                </a:cubicBezTo>
                <a:cubicBezTo>
                  <a:pt x="5925644" y="1359532"/>
                  <a:pt x="5917343" y="1362036"/>
                  <a:pt x="5908138" y="1363402"/>
                </a:cubicBezTo>
                <a:cubicBezTo>
                  <a:pt x="5894061" y="1365450"/>
                  <a:pt x="5879444" y="1345645"/>
                  <a:pt x="5860855" y="1372508"/>
                </a:cubicBezTo>
                <a:cubicBezTo>
                  <a:pt x="5894242" y="1388215"/>
                  <a:pt x="5927629" y="1403924"/>
                  <a:pt x="5927087" y="1457878"/>
                </a:cubicBezTo>
                <a:cubicBezTo>
                  <a:pt x="5926908" y="1472447"/>
                  <a:pt x="5940804" y="1477911"/>
                  <a:pt x="5951271" y="1481553"/>
                </a:cubicBezTo>
                <a:cubicBezTo>
                  <a:pt x="5968597" y="1487473"/>
                  <a:pt x="5983213" y="1497945"/>
                  <a:pt x="5992599" y="1518207"/>
                </a:cubicBezTo>
                <a:cubicBezTo>
                  <a:pt x="5992418" y="1522076"/>
                  <a:pt x="5992238" y="1526174"/>
                  <a:pt x="5993321" y="1529362"/>
                </a:cubicBezTo>
                <a:cubicBezTo>
                  <a:pt x="5990253" y="1578306"/>
                  <a:pt x="5964988" y="1576939"/>
                  <a:pt x="5937015" y="1568746"/>
                </a:cubicBezTo>
                <a:cubicBezTo>
                  <a:pt x="5903627" y="1558728"/>
                  <a:pt x="5870601" y="1540515"/>
                  <a:pt x="5835410" y="1558045"/>
                </a:cubicBezTo>
                <a:cubicBezTo>
                  <a:pt x="5885040" y="1581493"/>
                  <a:pt x="5938999" y="1583315"/>
                  <a:pt x="5985561" y="1616780"/>
                </a:cubicBezTo>
                <a:cubicBezTo>
                  <a:pt x="5815197" y="1622927"/>
                  <a:pt x="5664684" y="1517295"/>
                  <a:pt x="5499552" y="1476774"/>
                </a:cubicBezTo>
                <a:cubicBezTo>
                  <a:pt x="5505146" y="1503863"/>
                  <a:pt x="5518501" y="1509327"/>
                  <a:pt x="5530593" y="1513425"/>
                </a:cubicBezTo>
                <a:cubicBezTo>
                  <a:pt x="5591592" y="1533915"/>
                  <a:pt x="5645011" y="1574665"/>
                  <a:pt x="5700597" y="1609949"/>
                </a:cubicBezTo>
                <a:cubicBezTo>
                  <a:pt x="5723516" y="1624519"/>
                  <a:pt x="5740121" y="1639091"/>
                  <a:pt x="5748782" y="1670507"/>
                </a:cubicBezTo>
                <a:cubicBezTo>
                  <a:pt x="5756544" y="1698963"/>
                  <a:pt x="5771522" y="1712167"/>
                  <a:pt x="5799315" y="1703970"/>
                </a:cubicBezTo>
                <a:cubicBezTo>
                  <a:pt x="5821873" y="1697141"/>
                  <a:pt x="5846597" y="1700783"/>
                  <a:pt x="5870240" y="1703289"/>
                </a:cubicBezTo>
                <a:cubicBezTo>
                  <a:pt x="5897491" y="1706020"/>
                  <a:pt x="5927991" y="1738119"/>
                  <a:pt x="5920591" y="1754738"/>
                </a:cubicBezTo>
                <a:cubicBezTo>
                  <a:pt x="5907958" y="1782967"/>
                  <a:pt x="5886844" y="1768852"/>
                  <a:pt x="5868074" y="1765665"/>
                </a:cubicBezTo>
                <a:cubicBezTo>
                  <a:pt x="5846778" y="1761795"/>
                  <a:pt x="5807256" y="1753826"/>
                  <a:pt x="5806533" y="1757242"/>
                </a:cubicBezTo>
                <a:cubicBezTo>
                  <a:pt x="5792636" y="1828042"/>
                  <a:pt x="5694821" y="1766350"/>
                  <a:pt x="5673706" y="1759972"/>
                </a:cubicBezTo>
                <a:cubicBezTo>
                  <a:pt x="5647358" y="1752006"/>
                  <a:pt x="5622635" y="1766576"/>
                  <a:pt x="5597548" y="1769990"/>
                </a:cubicBezTo>
                <a:cubicBezTo>
                  <a:pt x="5575169" y="1773177"/>
                  <a:pt x="5448658" y="1782967"/>
                  <a:pt x="5422491" y="1752916"/>
                </a:cubicBezTo>
                <a:cubicBezTo>
                  <a:pt x="5418882" y="1776364"/>
                  <a:pt x="5426460" y="1785926"/>
                  <a:pt x="5432778" y="1796626"/>
                </a:cubicBezTo>
                <a:cubicBezTo>
                  <a:pt x="5441620" y="1811878"/>
                  <a:pt x="5443065" y="1822578"/>
                  <a:pt x="5426281" y="1834644"/>
                </a:cubicBezTo>
                <a:cubicBezTo>
                  <a:pt x="5378455" y="1869248"/>
                  <a:pt x="5379178" y="1870385"/>
                  <a:pt x="5423754" y="1917282"/>
                </a:cubicBezTo>
                <a:cubicBezTo>
                  <a:pt x="5425921" y="1919330"/>
                  <a:pt x="5425017" y="1926161"/>
                  <a:pt x="5425378" y="1930714"/>
                </a:cubicBezTo>
                <a:cubicBezTo>
                  <a:pt x="5413647" y="1937998"/>
                  <a:pt x="5399932" y="1919786"/>
                  <a:pt x="5386217" y="1939365"/>
                </a:cubicBezTo>
                <a:cubicBezTo>
                  <a:pt x="5445952" y="2025417"/>
                  <a:pt x="5537091" y="2046587"/>
                  <a:pt x="5619566" y="2111243"/>
                </a:cubicBezTo>
                <a:cubicBezTo>
                  <a:pt x="5552792" y="2132642"/>
                  <a:pt x="5512726" y="2057972"/>
                  <a:pt x="5463640" y="2067533"/>
                </a:cubicBezTo>
                <a:cubicBezTo>
                  <a:pt x="5439094" y="2090982"/>
                  <a:pt x="5512005" y="2128545"/>
                  <a:pt x="5442523" y="2139700"/>
                </a:cubicBezTo>
                <a:cubicBezTo>
                  <a:pt x="5472663" y="2160188"/>
                  <a:pt x="5495041" y="2180220"/>
                  <a:pt x="5515794" y="2203898"/>
                </a:cubicBezTo>
                <a:cubicBezTo>
                  <a:pt x="5552792" y="2246241"/>
                  <a:pt x="5560010" y="2274014"/>
                  <a:pt x="5542865" y="2330929"/>
                </a:cubicBezTo>
                <a:cubicBezTo>
                  <a:pt x="5531676" y="2368264"/>
                  <a:pt x="5515253" y="2402640"/>
                  <a:pt x="5529691" y="2447031"/>
                </a:cubicBezTo>
                <a:cubicBezTo>
                  <a:pt x="5539796" y="2477537"/>
                  <a:pt x="5535826" y="2497570"/>
                  <a:pt x="5498289" y="2483910"/>
                </a:cubicBezTo>
                <a:cubicBezTo>
                  <a:pt x="5457864" y="2469340"/>
                  <a:pt x="5442704" y="2496659"/>
                  <a:pt x="5452810" y="2550157"/>
                </a:cubicBezTo>
                <a:cubicBezTo>
                  <a:pt x="5459307" y="2584534"/>
                  <a:pt x="5452449" y="2595005"/>
                  <a:pt x="5424658" y="2591135"/>
                </a:cubicBezTo>
                <a:cubicBezTo>
                  <a:pt x="5393976" y="2586810"/>
                  <a:pt x="5364740" y="2564271"/>
                  <a:pt x="5326841" y="2575200"/>
                </a:cubicBezTo>
                <a:cubicBezTo>
                  <a:pt x="5357159" y="2637577"/>
                  <a:pt x="5421950" y="2619820"/>
                  <a:pt x="5457322" y="2679238"/>
                </a:cubicBezTo>
                <a:cubicBezTo>
                  <a:pt x="5415093" y="2679464"/>
                  <a:pt x="5382787" y="2679238"/>
                  <a:pt x="5351566" y="2666261"/>
                </a:cubicBezTo>
                <a:cubicBezTo>
                  <a:pt x="5338571" y="2661024"/>
                  <a:pt x="5324314" y="2655562"/>
                  <a:pt x="5317096" y="2673546"/>
                </a:cubicBezTo>
                <a:cubicBezTo>
                  <a:pt x="5308613" y="2695173"/>
                  <a:pt x="5326119" y="2703369"/>
                  <a:pt x="5336768" y="2707238"/>
                </a:cubicBezTo>
                <a:cubicBezTo>
                  <a:pt x="5366726" y="2718166"/>
                  <a:pt x="5389645" y="2744118"/>
                  <a:pt x="5414369" y="2764378"/>
                </a:cubicBezTo>
                <a:cubicBezTo>
                  <a:pt x="5468692" y="2808772"/>
                  <a:pt x="5528248" y="2845879"/>
                  <a:pt x="5574268" y="2919184"/>
                </a:cubicBezTo>
                <a:cubicBezTo>
                  <a:pt x="5516335" y="2900516"/>
                  <a:pt x="5473203" y="2857035"/>
                  <a:pt x="5419422" y="2848157"/>
                </a:cubicBezTo>
                <a:cubicBezTo>
                  <a:pt x="5465985" y="2914859"/>
                  <a:pt x="5525902" y="2958795"/>
                  <a:pt x="5582568" y="3007285"/>
                </a:cubicBezTo>
                <a:cubicBezTo>
                  <a:pt x="5598811" y="3020945"/>
                  <a:pt x="5615234" y="3030279"/>
                  <a:pt x="5618844" y="3060100"/>
                </a:cubicBezTo>
                <a:cubicBezTo>
                  <a:pt x="5625883" y="3117925"/>
                  <a:pt x="5646997" y="3165732"/>
                  <a:pt x="5692115" y="3191228"/>
                </a:cubicBezTo>
                <a:cubicBezTo>
                  <a:pt x="5692475" y="3191457"/>
                  <a:pt x="5689949" y="3200109"/>
                  <a:pt x="5688506" y="3206025"/>
                </a:cubicBezTo>
                <a:cubicBezTo>
                  <a:pt x="5660893" y="3207848"/>
                  <a:pt x="5639057" y="3173699"/>
                  <a:pt x="5603864" y="3184854"/>
                </a:cubicBezTo>
                <a:cubicBezTo>
                  <a:pt x="5637613" y="3231295"/>
                  <a:pt x="5665767" y="3272957"/>
                  <a:pt x="5713591" y="3295040"/>
                </a:cubicBezTo>
                <a:cubicBezTo>
                  <a:pt x="5751851" y="3312567"/>
                  <a:pt x="5799134" y="3322812"/>
                  <a:pt x="5826927" y="3379724"/>
                </a:cubicBezTo>
                <a:cubicBezTo>
                  <a:pt x="5794623" y="3390881"/>
                  <a:pt x="5770619" y="3376768"/>
                  <a:pt x="5746436" y="3366750"/>
                </a:cubicBezTo>
                <a:cubicBezTo>
                  <a:pt x="5709440" y="3351269"/>
                  <a:pt x="5672804" y="3333741"/>
                  <a:pt x="5635807" y="3318259"/>
                </a:cubicBezTo>
                <a:cubicBezTo>
                  <a:pt x="5621731" y="3312340"/>
                  <a:pt x="5606392" y="3308241"/>
                  <a:pt x="5597367" y="3336472"/>
                </a:cubicBezTo>
                <a:cubicBezTo>
                  <a:pt x="5644471" y="3342391"/>
                  <a:pt x="5672624" y="3380636"/>
                  <a:pt x="5702221" y="3416605"/>
                </a:cubicBezTo>
                <a:cubicBezTo>
                  <a:pt x="5718825" y="3436867"/>
                  <a:pt x="5732361" y="3463958"/>
                  <a:pt x="5762317" y="3453714"/>
                </a:cubicBezTo>
                <a:cubicBezTo>
                  <a:pt x="5778019" y="3448251"/>
                  <a:pt x="5787944" y="3463501"/>
                  <a:pt x="5786319" y="3482169"/>
                </a:cubicBezTo>
                <a:cubicBezTo>
                  <a:pt x="5780365" y="3547962"/>
                  <a:pt x="5817001" y="3570954"/>
                  <a:pt x="5854901" y="3583703"/>
                </a:cubicBezTo>
                <a:cubicBezTo>
                  <a:pt x="5926728" y="3607607"/>
                  <a:pt x="5986464" y="3663836"/>
                  <a:pt x="6056305" y="3694570"/>
                </a:cubicBezTo>
                <a:cubicBezTo>
                  <a:pt x="6124163" y="3724393"/>
                  <a:pt x="6176680" y="3795192"/>
                  <a:pt x="6244716" y="3832301"/>
                </a:cubicBezTo>
                <a:cubicBezTo>
                  <a:pt x="6293986" y="3859164"/>
                  <a:pt x="6341089" y="3893766"/>
                  <a:pt x="6391802" y="3918125"/>
                </a:cubicBezTo>
                <a:cubicBezTo>
                  <a:pt x="6511814" y="3975722"/>
                  <a:pt x="6634174" y="4021935"/>
                  <a:pt x="6763572" y="4028537"/>
                </a:cubicBezTo>
                <a:cubicBezTo>
                  <a:pt x="6870411" y="4033774"/>
                  <a:pt x="7797129" y="4028766"/>
                  <a:pt x="8173592" y="3279560"/>
                </a:cubicBezTo>
                <a:cubicBezTo>
                  <a:pt x="8180811" y="3275916"/>
                  <a:pt x="8188931" y="3266355"/>
                  <a:pt x="8191458" y="3257248"/>
                </a:cubicBezTo>
                <a:cubicBezTo>
                  <a:pt x="8203550" y="3214677"/>
                  <a:pt x="8233147" y="3196237"/>
                  <a:pt x="8259856" y="3173245"/>
                </a:cubicBezTo>
                <a:cubicBezTo>
                  <a:pt x="8283318" y="3152983"/>
                  <a:pt x="8308224" y="3131812"/>
                  <a:pt x="8317969" y="3097663"/>
                </a:cubicBezTo>
                <a:cubicBezTo>
                  <a:pt x="8330783" y="3052133"/>
                  <a:pt x="8294328" y="3089468"/>
                  <a:pt x="8287650" y="3072166"/>
                </a:cubicBezTo>
                <a:cubicBezTo>
                  <a:pt x="8301546" y="3048491"/>
                  <a:pt x="8323023" y="3026863"/>
                  <a:pt x="8328617" y="3000000"/>
                </a:cubicBezTo>
                <a:cubicBezTo>
                  <a:pt x="8349009" y="2903020"/>
                  <a:pt x="8393045" y="2832447"/>
                  <a:pt x="8458917" y="2777583"/>
                </a:cubicBezTo>
                <a:cubicBezTo>
                  <a:pt x="8477866" y="2761875"/>
                  <a:pt x="8490318" y="2733190"/>
                  <a:pt x="8516125" y="2728639"/>
                </a:cubicBezTo>
                <a:cubicBezTo>
                  <a:pt x="8573515" y="2718621"/>
                  <a:pt x="8555468" y="2640309"/>
                  <a:pt x="8585788" y="2605478"/>
                </a:cubicBezTo>
                <a:cubicBezTo>
                  <a:pt x="8591563" y="2598874"/>
                  <a:pt x="8596796" y="2585900"/>
                  <a:pt x="8595714" y="2577023"/>
                </a:cubicBezTo>
                <a:cubicBezTo>
                  <a:pt x="8594091" y="2564271"/>
                  <a:pt x="8587232" y="2552206"/>
                  <a:pt x="8581457" y="2540823"/>
                </a:cubicBezTo>
                <a:cubicBezTo>
                  <a:pt x="8575501" y="2529441"/>
                  <a:pt x="8566478" y="2519424"/>
                  <a:pt x="8570809" y="2504399"/>
                </a:cubicBezTo>
                <a:cubicBezTo>
                  <a:pt x="8572612" y="2498253"/>
                  <a:pt x="8571351" y="2476854"/>
                  <a:pt x="8584705" y="2493699"/>
                </a:cubicBezTo>
                <a:cubicBezTo>
                  <a:pt x="8621340" y="2539914"/>
                  <a:pt x="8642637" y="2496205"/>
                  <a:pt x="8674038" y="2475260"/>
                </a:cubicBezTo>
                <a:cubicBezTo>
                  <a:pt x="8648772" y="2453632"/>
                  <a:pt x="8626033" y="2438380"/>
                  <a:pt x="8622243" y="2406054"/>
                </a:cubicBezTo>
                <a:cubicBezTo>
                  <a:pt x="8614483" y="2339351"/>
                  <a:pt x="8581278" y="2308846"/>
                  <a:pt x="8530925" y="2302926"/>
                </a:cubicBezTo>
                <a:cubicBezTo>
                  <a:pt x="8549513" y="2238501"/>
                  <a:pt x="8549513" y="2238501"/>
                  <a:pt x="8489417" y="2229622"/>
                </a:cubicBezTo>
                <a:cubicBezTo>
                  <a:pt x="8512517" y="2188645"/>
                  <a:pt x="8512517" y="2178173"/>
                  <a:pt x="8484543" y="2164058"/>
                </a:cubicBezTo>
                <a:cubicBezTo>
                  <a:pt x="8457653" y="2150626"/>
                  <a:pt x="8427876" y="2146073"/>
                  <a:pt x="8402970" y="2125358"/>
                </a:cubicBezTo>
                <a:cubicBezTo>
                  <a:pt x="8425891" y="2072997"/>
                  <a:pt x="8432387" y="2012214"/>
                  <a:pt x="8479670" y="1986716"/>
                </a:cubicBezTo>
                <a:cubicBezTo>
                  <a:pt x="8487070" y="1982846"/>
                  <a:pt x="8492123" y="1967138"/>
                  <a:pt x="8487432" y="1958032"/>
                </a:cubicBezTo>
                <a:cubicBezTo>
                  <a:pt x="8470286" y="1925023"/>
                  <a:pt x="8494830" y="1862417"/>
                  <a:pt x="8441412" y="1855361"/>
                </a:cubicBezTo>
                <a:cubicBezTo>
                  <a:pt x="8434733" y="1854678"/>
                  <a:pt x="8428597" y="1847847"/>
                  <a:pt x="8433831" y="1838969"/>
                </a:cubicBezTo>
                <a:cubicBezTo>
                  <a:pt x="8451879" y="1808009"/>
                  <a:pt x="8430041" y="1810057"/>
                  <a:pt x="8416868" y="1806187"/>
                </a:cubicBezTo>
                <a:cubicBezTo>
                  <a:pt x="8400985" y="1801408"/>
                  <a:pt x="8382938" y="1815066"/>
                  <a:pt x="8368140" y="1798219"/>
                </a:cubicBezTo>
                <a:cubicBezTo>
                  <a:pt x="8371569" y="1780462"/>
                  <a:pt x="8384382" y="1780689"/>
                  <a:pt x="8393405" y="1774999"/>
                </a:cubicBezTo>
                <a:cubicBezTo>
                  <a:pt x="8419754" y="1758607"/>
                  <a:pt x="8441231" y="1739030"/>
                  <a:pt x="8442495" y="1696458"/>
                </a:cubicBezTo>
                <a:cubicBezTo>
                  <a:pt x="8443396" y="1662083"/>
                  <a:pt x="8446284" y="1631805"/>
                  <a:pt x="8409828" y="1621332"/>
                </a:cubicBezTo>
                <a:cubicBezTo>
                  <a:pt x="8394669" y="1617006"/>
                  <a:pt x="8399001" y="1592193"/>
                  <a:pt x="8407664" y="1579899"/>
                </a:cubicBezTo>
                <a:cubicBezTo>
                  <a:pt x="8423184" y="1558045"/>
                  <a:pt x="8435996" y="1528906"/>
                  <a:pt x="8462707" y="1526857"/>
                </a:cubicBezTo>
                <a:cubicBezTo>
                  <a:pt x="8478949" y="1525492"/>
                  <a:pt x="8491402" y="1516384"/>
                  <a:pt x="8504215" y="1505913"/>
                </a:cubicBezTo>
                <a:cubicBezTo>
                  <a:pt x="8513419" y="1498398"/>
                  <a:pt x="8524428" y="1492025"/>
                  <a:pt x="8523345" y="1475863"/>
                </a:cubicBezTo>
                <a:cubicBezTo>
                  <a:pt x="8522262" y="1460382"/>
                  <a:pt x="8511615" y="1454008"/>
                  <a:pt x="8500786" y="1450820"/>
                </a:cubicBezTo>
                <a:cubicBezTo>
                  <a:pt x="8464691" y="1440577"/>
                  <a:pt x="8430764" y="1425551"/>
                  <a:pt x="8400624" y="1391176"/>
                </a:cubicBezTo>
                <a:cubicBezTo>
                  <a:pt x="8420657" y="1372963"/>
                  <a:pt x="8439787" y="1359759"/>
                  <a:pt x="8454585" y="1341319"/>
                </a:cubicBezTo>
                <a:cubicBezTo>
                  <a:pt x="8490318" y="1296701"/>
                  <a:pt x="8187668" y="1156238"/>
                  <a:pt x="8172509" y="1106153"/>
                </a:cubicBezTo>
                <a:cubicBezTo>
                  <a:pt x="8167817" y="1090673"/>
                  <a:pt x="8151755" y="1074738"/>
                  <a:pt x="8138399" y="1070184"/>
                </a:cubicBezTo>
                <a:cubicBezTo>
                  <a:pt x="8075777" y="1048785"/>
                  <a:pt x="8021456" y="1000749"/>
                  <a:pt x="7957388" y="982992"/>
                </a:cubicBezTo>
                <a:cubicBezTo>
                  <a:pt x="7896929" y="966147"/>
                  <a:pt x="7837375" y="943608"/>
                  <a:pt x="7771142" y="921300"/>
                </a:cubicBezTo>
                <a:cubicBezTo>
                  <a:pt x="7811747" y="865296"/>
                  <a:pt x="7883756" y="871899"/>
                  <a:pt x="7900539" y="791082"/>
                </a:cubicBezTo>
                <a:cubicBezTo>
                  <a:pt x="7835028" y="770137"/>
                  <a:pt x="7766090" y="794042"/>
                  <a:pt x="7702923" y="760803"/>
                </a:cubicBezTo>
                <a:cubicBezTo>
                  <a:pt x="7697509" y="757845"/>
                  <a:pt x="7690109" y="760803"/>
                  <a:pt x="7683614" y="761714"/>
                </a:cubicBezTo>
                <a:cubicBezTo>
                  <a:pt x="7553493" y="779471"/>
                  <a:pt x="7423915" y="763991"/>
                  <a:pt x="7295600" y="741680"/>
                </a:cubicBezTo>
                <a:cubicBezTo>
                  <a:pt x="7110798" y="709810"/>
                  <a:pt x="6925273" y="689548"/>
                  <a:pt x="6739388" y="675206"/>
                </a:cubicBezTo>
                <a:cubicBezTo>
                  <a:pt x="6585807" y="663367"/>
                  <a:pt x="6431866" y="658132"/>
                  <a:pt x="6279006" y="635367"/>
                </a:cubicBezTo>
                <a:cubicBezTo>
                  <a:pt x="6115501" y="611009"/>
                  <a:pt x="5952175" y="583462"/>
                  <a:pt x="5788847" y="557964"/>
                </a:cubicBezTo>
                <a:cubicBezTo>
                  <a:pt x="5781448" y="556825"/>
                  <a:pt x="5773282" y="553240"/>
                  <a:pt x="5765387" y="552984"/>
                </a:cubicBezTo>
                <a:close/>
                <a:moveTo>
                  <a:pt x="0" y="0"/>
                </a:moveTo>
                <a:lnTo>
                  <a:pt x="768106" y="0"/>
                </a:lnTo>
                <a:lnTo>
                  <a:pt x="767098" y="10118"/>
                </a:lnTo>
                <a:cubicBezTo>
                  <a:pt x="765697" y="22412"/>
                  <a:pt x="763205" y="34103"/>
                  <a:pt x="756850" y="43654"/>
                </a:cubicBezTo>
                <a:cubicBezTo>
                  <a:pt x="749894" y="54193"/>
                  <a:pt x="757386" y="72374"/>
                  <a:pt x="768357" y="76852"/>
                </a:cubicBezTo>
                <a:cubicBezTo>
                  <a:pt x="838462" y="106364"/>
                  <a:pt x="848094" y="176713"/>
                  <a:pt x="882077" y="237315"/>
                </a:cubicBezTo>
                <a:cubicBezTo>
                  <a:pt x="845150" y="261290"/>
                  <a:pt x="801001" y="266560"/>
                  <a:pt x="761133" y="282106"/>
                </a:cubicBezTo>
                <a:cubicBezTo>
                  <a:pt x="719657" y="298442"/>
                  <a:pt x="719657" y="310562"/>
                  <a:pt x="753907" y="357988"/>
                </a:cubicBezTo>
                <a:cubicBezTo>
                  <a:pt x="664804" y="368265"/>
                  <a:pt x="664804" y="368265"/>
                  <a:pt x="692364" y="442830"/>
                </a:cubicBezTo>
                <a:cubicBezTo>
                  <a:pt x="617709" y="449681"/>
                  <a:pt x="568477" y="484987"/>
                  <a:pt x="556972" y="562188"/>
                </a:cubicBezTo>
                <a:cubicBezTo>
                  <a:pt x="551352" y="599602"/>
                  <a:pt x="517637" y="617254"/>
                  <a:pt x="480177" y="642286"/>
                </a:cubicBezTo>
                <a:cubicBezTo>
                  <a:pt x="526734" y="666528"/>
                  <a:pt x="558310" y="717115"/>
                  <a:pt x="612627" y="663627"/>
                </a:cubicBezTo>
                <a:cubicBezTo>
                  <a:pt x="632427" y="644130"/>
                  <a:pt x="630557" y="668898"/>
                  <a:pt x="633230" y="676011"/>
                </a:cubicBezTo>
                <a:cubicBezTo>
                  <a:pt x="639651" y="693400"/>
                  <a:pt x="626274" y="704995"/>
                  <a:pt x="617443" y="718168"/>
                </a:cubicBezTo>
                <a:cubicBezTo>
                  <a:pt x="608881" y="731343"/>
                  <a:pt x="598711" y="745306"/>
                  <a:pt x="596304" y="760064"/>
                </a:cubicBezTo>
                <a:cubicBezTo>
                  <a:pt x="594700" y="770339"/>
                  <a:pt x="602459" y="785355"/>
                  <a:pt x="611021" y="792998"/>
                </a:cubicBezTo>
                <a:cubicBezTo>
                  <a:pt x="655975" y="833311"/>
                  <a:pt x="629217" y="923949"/>
                  <a:pt x="714308" y="935543"/>
                </a:cubicBezTo>
                <a:cubicBezTo>
                  <a:pt x="752570" y="940811"/>
                  <a:pt x="771032" y="974010"/>
                  <a:pt x="799128" y="992190"/>
                </a:cubicBezTo>
                <a:cubicBezTo>
                  <a:pt x="896793" y="1055689"/>
                  <a:pt x="962082" y="1137368"/>
                  <a:pt x="992317" y="1249612"/>
                </a:cubicBezTo>
                <a:cubicBezTo>
                  <a:pt x="1000611" y="1280703"/>
                  <a:pt x="1032454" y="1305735"/>
                  <a:pt x="1053058" y="1333136"/>
                </a:cubicBezTo>
                <a:cubicBezTo>
                  <a:pt x="1043156" y="1353160"/>
                  <a:pt x="989106" y="1309949"/>
                  <a:pt x="1008104" y="1362645"/>
                </a:cubicBezTo>
                <a:cubicBezTo>
                  <a:pt x="1022553" y="1402169"/>
                  <a:pt x="1059480" y="1426672"/>
                  <a:pt x="1094265" y="1450123"/>
                </a:cubicBezTo>
                <a:cubicBezTo>
                  <a:pt x="1133866" y="1476733"/>
                  <a:pt x="1177749" y="1498075"/>
                  <a:pt x="1195677" y="1547347"/>
                </a:cubicBezTo>
                <a:cubicBezTo>
                  <a:pt x="1199423" y="1557887"/>
                  <a:pt x="1211463" y="1568953"/>
                  <a:pt x="1222166" y="1573170"/>
                </a:cubicBezTo>
                <a:cubicBezTo>
                  <a:pt x="1780331" y="2440289"/>
                  <a:pt x="3154333" y="2446085"/>
                  <a:pt x="3312738" y="2440024"/>
                </a:cubicBezTo>
                <a:cubicBezTo>
                  <a:pt x="3504591" y="2432384"/>
                  <a:pt x="3686008" y="2378897"/>
                  <a:pt x="3863944" y="2312235"/>
                </a:cubicBezTo>
                <a:cubicBezTo>
                  <a:pt x="3939135" y="2284043"/>
                  <a:pt x="4008972" y="2243995"/>
                  <a:pt x="4082022" y="2212904"/>
                </a:cubicBezTo>
                <a:cubicBezTo>
                  <a:pt x="4182897" y="2169955"/>
                  <a:pt x="4260761" y="2088012"/>
                  <a:pt x="4361371" y="2053496"/>
                </a:cubicBezTo>
                <a:cubicBezTo>
                  <a:pt x="4464921" y="2017925"/>
                  <a:pt x="4553490" y="1952846"/>
                  <a:pt x="4659987" y="1925180"/>
                </a:cubicBezTo>
                <a:cubicBezTo>
                  <a:pt x="4716177" y="1910425"/>
                  <a:pt x="4770494" y="1883815"/>
                  <a:pt x="4761667" y="1807667"/>
                </a:cubicBezTo>
                <a:cubicBezTo>
                  <a:pt x="4759257" y="1786061"/>
                  <a:pt x="4773973" y="1768410"/>
                  <a:pt x="4797253" y="1774733"/>
                </a:cubicBezTo>
                <a:cubicBezTo>
                  <a:pt x="4841669" y="1786589"/>
                  <a:pt x="4861738" y="1755234"/>
                  <a:pt x="4886356" y="1731784"/>
                </a:cubicBezTo>
                <a:cubicBezTo>
                  <a:pt x="4930237" y="1690154"/>
                  <a:pt x="4971978" y="1645890"/>
                  <a:pt x="5041818" y="1639039"/>
                </a:cubicBezTo>
                <a:cubicBezTo>
                  <a:pt x="5028440" y="1606365"/>
                  <a:pt x="5005695" y="1611110"/>
                  <a:pt x="4984824" y="1617960"/>
                </a:cubicBezTo>
                <a:cubicBezTo>
                  <a:pt x="4929971" y="1635878"/>
                  <a:pt x="4875653" y="1656165"/>
                  <a:pt x="4820800" y="1674082"/>
                </a:cubicBezTo>
                <a:cubicBezTo>
                  <a:pt x="4784945" y="1685677"/>
                  <a:pt x="4749356" y="1702012"/>
                  <a:pt x="4701459" y="1689099"/>
                </a:cubicBezTo>
                <a:cubicBezTo>
                  <a:pt x="4742668" y="1623230"/>
                  <a:pt x="4812771" y="1611373"/>
                  <a:pt x="4869498" y="1591086"/>
                </a:cubicBezTo>
                <a:cubicBezTo>
                  <a:pt x="4940404" y="1565528"/>
                  <a:pt x="4982147" y="1517309"/>
                  <a:pt x="5032185" y="1463559"/>
                </a:cubicBezTo>
                <a:cubicBezTo>
                  <a:pt x="4980006" y="1450649"/>
                  <a:pt x="4947630" y="1490172"/>
                  <a:pt x="4906692" y="1488062"/>
                </a:cubicBezTo>
                <a:cubicBezTo>
                  <a:pt x="4904550" y="1481215"/>
                  <a:pt x="4900805" y="1471202"/>
                  <a:pt x="4901340" y="1470936"/>
                </a:cubicBezTo>
                <a:cubicBezTo>
                  <a:pt x="4968234" y="1441427"/>
                  <a:pt x="4999539" y="1386097"/>
                  <a:pt x="5009976" y="1319171"/>
                </a:cubicBezTo>
                <a:cubicBezTo>
                  <a:pt x="5015328" y="1284656"/>
                  <a:pt x="5039677" y="1273853"/>
                  <a:pt x="5063760" y="1258044"/>
                </a:cubicBezTo>
                <a:cubicBezTo>
                  <a:pt x="5147777" y="1201922"/>
                  <a:pt x="5236613" y="1151071"/>
                  <a:pt x="5305648" y="1073871"/>
                </a:cubicBezTo>
                <a:cubicBezTo>
                  <a:pt x="5225910" y="1084147"/>
                  <a:pt x="5161960" y="1134471"/>
                  <a:pt x="5076067" y="1156077"/>
                </a:cubicBezTo>
                <a:cubicBezTo>
                  <a:pt x="5144298" y="1071235"/>
                  <a:pt x="5232600" y="1028288"/>
                  <a:pt x="5313141" y="976907"/>
                </a:cubicBezTo>
                <a:cubicBezTo>
                  <a:pt x="5349798" y="953458"/>
                  <a:pt x="5383779" y="923421"/>
                  <a:pt x="5428196" y="910774"/>
                </a:cubicBezTo>
                <a:cubicBezTo>
                  <a:pt x="5443985" y="906295"/>
                  <a:pt x="5469939" y="896809"/>
                  <a:pt x="5457363" y="871779"/>
                </a:cubicBezTo>
                <a:cubicBezTo>
                  <a:pt x="5446661" y="850965"/>
                  <a:pt x="5425523" y="857286"/>
                  <a:pt x="5406256" y="863347"/>
                </a:cubicBezTo>
                <a:cubicBezTo>
                  <a:pt x="5359965" y="878367"/>
                  <a:pt x="5312069" y="878629"/>
                  <a:pt x="5249456" y="878367"/>
                </a:cubicBezTo>
                <a:cubicBezTo>
                  <a:pt x="5301901" y="809597"/>
                  <a:pt x="5397963" y="830149"/>
                  <a:pt x="5442914" y="757955"/>
                </a:cubicBezTo>
                <a:cubicBezTo>
                  <a:pt x="5386723" y="745306"/>
                  <a:pt x="5343376" y="771392"/>
                  <a:pt x="5297887" y="776398"/>
                </a:cubicBezTo>
                <a:cubicBezTo>
                  <a:pt x="5256683" y="780877"/>
                  <a:pt x="5246513" y="768758"/>
                  <a:pt x="5256146" y="728971"/>
                </a:cubicBezTo>
                <a:cubicBezTo>
                  <a:pt x="5271129" y="667053"/>
                  <a:pt x="5248653" y="635435"/>
                  <a:pt x="5188716" y="652298"/>
                </a:cubicBezTo>
                <a:cubicBezTo>
                  <a:pt x="5133062" y="668107"/>
                  <a:pt x="5127175" y="644922"/>
                  <a:pt x="5142160" y="609614"/>
                </a:cubicBezTo>
                <a:cubicBezTo>
                  <a:pt x="5163564" y="558237"/>
                  <a:pt x="5139216" y="518450"/>
                  <a:pt x="5122626" y="475239"/>
                </a:cubicBezTo>
                <a:cubicBezTo>
                  <a:pt x="5097205" y="409367"/>
                  <a:pt x="5107908" y="377223"/>
                  <a:pt x="5162763" y="328215"/>
                </a:cubicBezTo>
                <a:cubicBezTo>
                  <a:pt x="5193532" y="300811"/>
                  <a:pt x="5226711" y="277627"/>
                  <a:pt x="5271399" y="253914"/>
                </a:cubicBezTo>
                <a:cubicBezTo>
                  <a:pt x="5168381" y="241003"/>
                  <a:pt x="5276483" y="197528"/>
                  <a:pt x="5240091" y="170389"/>
                </a:cubicBezTo>
                <a:cubicBezTo>
                  <a:pt x="5167310" y="159323"/>
                  <a:pt x="5107908" y="245745"/>
                  <a:pt x="5008904" y="220979"/>
                </a:cubicBezTo>
                <a:cubicBezTo>
                  <a:pt x="5131187" y="146147"/>
                  <a:pt x="5266315" y="121645"/>
                  <a:pt x="5354881" y="22050"/>
                </a:cubicBezTo>
                <a:cubicBezTo>
                  <a:pt x="5334546" y="-611"/>
                  <a:pt x="5314210" y="20468"/>
                  <a:pt x="5296818" y="12038"/>
                </a:cubicBezTo>
                <a:cubicBezTo>
                  <a:pt x="5297085" y="9403"/>
                  <a:pt x="5296884" y="6109"/>
                  <a:pt x="5297018" y="3177"/>
                </a:cubicBezTo>
                <a:lnTo>
                  <a:pt x="5298067" y="0"/>
                </a:lnTo>
                <a:lnTo>
                  <a:pt x="8958468" y="0"/>
                </a:lnTo>
                <a:lnTo>
                  <a:pt x="8936439" y="18562"/>
                </a:lnTo>
                <a:cubicBezTo>
                  <a:pt x="8928025" y="29598"/>
                  <a:pt x="8926611" y="39110"/>
                  <a:pt x="8934304" y="46608"/>
                </a:cubicBezTo>
                <a:cubicBezTo>
                  <a:pt x="8959791" y="71400"/>
                  <a:pt x="8992737" y="89152"/>
                  <a:pt x="9027240" y="113638"/>
                </a:cubicBezTo>
                <a:cubicBezTo>
                  <a:pt x="8975330" y="159853"/>
                  <a:pt x="8916899" y="180054"/>
                  <a:pt x="8854734" y="193826"/>
                </a:cubicBezTo>
                <a:cubicBezTo>
                  <a:pt x="8836083" y="198111"/>
                  <a:pt x="8817746" y="206680"/>
                  <a:pt x="8815880" y="227493"/>
                </a:cubicBezTo>
                <a:cubicBezTo>
                  <a:pt x="8814017" y="249223"/>
                  <a:pt x="8832977" y="257791"/>
                  <a:pt x="8848828" y="267894"/>
                </a:cubicBezTo>
                <a:cubicBezTo>
                  <a:pt x="8870895" y="281971"/>
                  <a:pt x="8892342" y="294216"/>
                  <a:pt x="8920315" y="296052"/>
                </a:cubicBezTo>
                <a:cubicBezTo>
                  <a:pt x="8966319" y="298806"/>
                  <a:pt x="8988385" y="337982"/>
                  <a:pt x="9015115" y="367363"/>
                </a:cubicBezTo>
                <a:cubicBezTo>
                  <a:pt x="9030034" y="383892"/>
                  <a:pt x="9037496" y="417251"/>
                  <a:pt x="9011388" y="423067"/>
                </a:cubicBezTo>
                <a:cubicBezTo>
                  <a:pt x="8948601" y="437148"/>
                  <a:pt x="8953575" y="477853"/>
                  <a:pt x="8955127" y="524068"/>
                </a:cubicBezTo>
                <a:cubicBezTo>
                  <a:pt x="8957303" y="581304"/>
                  <a:pt x="8994292" y="607624"/>
                  <a:pt x="9039672" y="629661"/>
                </a:cubicBezTo>
                <a:cubicBezTo>
                  <a:pt x="9055213" y="637312"/>
                  <a:pt x="9077279" y="637006"/>
                  <a:pt x="9083187" y="660880"/>
                </a:cubicBezTo>
                <a:cubicBezTo>
                  <a:pt x="9057699" y="683528"/>
                  <a:pt x="9026617" y="665166"/>
                  <a:pt x="8999263" y="671592"/>
                </a:cubicBezTo>
                <a:cubicBezTo>
                  <a:pt x="8976575" y="676794"/>
                  <a:pt x="8938965" y="674041"/>
                  <a:pt x="8970048" y="715664"/>
                </a:cubicBezTo>
                <a:cubicBezTo>
                  <a:pt x="8979063" y="727601"/>
                  <a:pt x="8968494" y="736784"/>
                  <a:pt x="8956992" y="737702"/>
                </a:cubicBezTo>
                <a:cubicBezTo>
                  <a:pt x="8864991" y="747189"/>
                  <a:pt x="8907262" y="831359"/>
                  <a:pt x="8877733" y="875737"/>
                </a:cubicBezTo>
                <a:cubicBezTo>
                  <a:pt x="8869654" y="887979"/>
                  <a:pt x="8878357" y="909097"/>
                  <a:pt x="8891100" y="914300"/>
                </a:cubicBezTo>
                <a:cubicBezTo>
                  <a:pt x="8972534" y="948581"/>
                  <a:pt x="8983724" y="1030299"/>
                  <a:pt x="9023199" y="1100695"/>
                </a:cubicBezTo>
                <a:cubicBezTo>
                  <a:pt x="8980304" y="1128545"/>
                  <a:pt x="8929020" y="1134666"/>
                  <a:pt x="8882708" y="1152725"/>
                </a:cubicBezTo>
                <a:cubicBezTo>
                  <a:pt x="8834530" y="1171701"/>
                  <a:pt x="8834530" y="1185780"/>
                  <a:pt x="8874315" y="1240870"/>
                </a:cubicBezTo>
                <a:cubicBezTo>
                  <a:pt x="8770812" y="1252808"/>
                  <a:pt x="8770812" y="1252808"/>
                  <a:pt x="8802826" y="1339424"/>
                </a:cubicBezTo>
                <a:cubicBezTo>
                  <a:pt x="8716105" y="1347382"/>
                  <a:pt x="8658917" y="1388394"/>
                  <a:pt x="8645552" y="1478072"/>
                </a:cubicBezTo>
                <a:cubicBezTo>
                  <a:pt x="8639024" y="1521532"/>
                  <a:pt x="8599861" y="1542037"/>
                  <a:pt x="8556347" y="1571114"/>
                </a:cubicBezTo>
                <a:cubicBezTo>
                  <a:pt x="8610428" y="1599274"/>
                  <a:pt x="8647106" y="1658037"/>
                  <a:pt x="8710202" y="1595904"/>
                </a:cubicBezTo>
                <a:cubicBezTo>
                  <a:pt x="8733202" y="1573257"/>
                  <a:pt x="8731030" y="1602027"/>
                  <a:pt x="8734135" y="1610290"/>
                </a:cubicBezTo>
                <a:cubicBezTo>
                  <a:pt x="8741594" y="1630489"/>
                  <a:pt x="8726054" y="1643958"/>
                  <a:pt x="8715797" y="1659260"/>
                </a:cubicBezTo>
                <a:cubicBezTo>
                  <a:pt x="8705851" y="1674564"/>
                  <a:pt x="8694038" y="1690784"/>
                  <a:pt x="8691242" y="1707927"/>
                </a:cubicBezTo>
                <a:cubicBezTo>
                  <a:pt x="8689378" y="1719862"/>
                  <a:pt x="8698391" y="1737306"/>
                  <a:pt x="8708337" y="1746183"/>
                </a:cubicBezTo>
                <a:cubicBezTo>
                  <a:pt x="8760556" y="1793011"/>
                  <a:pt x="8729474" y="1898297"/>
                  <a:pt x="8828316" y="1911765"/>
                </a:cubicBezTo>
                <a:cubicBezTo>
                  <a:pt x="8872762" y="1917884"/>
                  <a:pt x="8894207" y="1956449"/>
                  <a:pt x="8926844" y="1977567"/>
                </a:cubicBezTo>
                <a:cubicBezTo>
                  <a:pt x="9040293" y="2051328"/>
                  <a:pt x="9116134" y="2146208"/>
                  <a:pt x="9151255" y="2276592"/>
                </a:cubicBezTo>
                <a:cubicBezTo>
                  <a:pt x="9160890" y="2312707"/>
                  <a:pt x="9197879" y="2341785"/>
                  <a:pt x="9221812" y="2373614"/>
                </a:cubicBezTo>
                <a:cubicBezTo>
                  <a:pt x="9210310" y="2396875"/>
                  <a:pt x="9147525" y="2346680"/>
                  <a:pt x="9169593" y="2407892"/>
                </a:cubicBezTo>
                <a:cubicBezTo>
                  <a:pt x="9186377" y="2453803"/>
                  <a:pt x="9229272" y="2482267"/>
                  <a:pt x="9269679" y="2509507"/>
                </a:cubicBezTo>
                <a:cubicBezTo>
                  <a:pt x="9315680" y="2540419"/>
                  <a:pt x="9366654" y="2565210"/>
                  <a:pt x="9387480" y="2622444"/>
                </a:cubicBezTo>
                <a:cubicBezTo>
                  <a:pt x="9391832" y="2634687"/>
                  <a:pt x="9405817" y="2647542"/>
                  <a:pt x="9418250" y="2652440"/>
                </a:cubicBezTo>
                <a:cubicBezTo>
                  <a:pt x="10066621" y="3659697"/>
                  <a:pt x="11662679" y="3666430"/>
                  <a:pt x="11846684" y="3659389"/>
                </a:cubicBezTo>
                <a:cubicBezTo>
                  <a:pt x="11958113" y="3654952"/>
                  <a:pt x="12066512" y="3637200"/>
                  <a:pt x="12172890" y="3610878"/>
                </a:cubicBezTo>
                <a:lnTo>
                  <a:pt x="12192000" y="3605403"/>
                </a:lnTo>
                <a:lnTo>
                  <a:pt x="12192000" y="6858000"/>
                </a:lnTo>
                <a:lnTo>
                  <a:pt x="2667892" y="6858000"/>
                </a:lnTo>
                <a:lnTo>
                  <a:pt x="2654380" y="6849405"/>
                </a:lnTo>
                <a:cubicBezTo>
                  <a:pt x="2607569" y="6826978"/>
                  <a:pt x="2555222" y="6809052"/>
                  <a:pt x="2517472" y="6768410"/>
                </a:cubicBezTo>
                <a:cubicBezTo>
                  <a:pt x="2640621" y="6736030"/>
                  <a:pt x="2751355" y="6703317"/>
                  <a:pt x="2863768" y="6678867"/>
                </a:cubicBezTo>
                <a:cubicBezTo>
                  <a:pt x="2982893" y="6653093"/>
                  <a:pt x="3083895" y="6583373"/>
                  <a:pt x="3200332" y="6552312"/>
                </a:cubicBezTo>
                <a:cubicBezTo>
                  <a:pt x="3225166" y="6545703"/>
                  <a:pt x="3255030" y="6522574"/>
                  <a:pt x="3263755" y="6500106"/>
                </a:cubicBezTo>
                <a:cubicBezTo>
                  <a:pt x="3291941" y="6427411"/>
                  <a:pt x="3854674" y="6223537"/>
                  <a:pt x="3788234" y="6158777"/>
                </a:cubicBezTo>
                <a:cubicBezTo>
                  <a:pt x="3760718" y="6132011"/>
                  <a:pt x="3725150" y="6112847"/>
                  <a:pt x="3687901" y="6086412"/>
                </a:cubicBezTo>
                <a:cubicBezTo>
                  <a:pt x="3743942" y="6036518"/>
                  <a:pt x="3807024" y="6014710"/>
                  <a:pt x="3874137" y="5999841"/>
                </a:cubicBezTo>
                <a:cubicBezTo>
                  <a:pt x="3894273" y="5995216"/>
                  <a:pt x="3914069" y="5985964"/>
                  <a:pt x="3916083" y="5963494"/>
                </a:cubicBezTo>
                <a:cubicBezTo>
                  <a:pt x="3918095" y="5940035"/>
                  <a:pt x="3897626" y="5930785"/>
                  <a:pt x="3880513" y="5919878"/>
                </a:cubicBezTo>
                <a:cubicBezTo>
                  <a:pt x="3856689" y="5904680"/>
                  <a:pt x="3833535" y="5891460"/>
                  <a:pt x="3803335" y="5889479"/>
                </a:cubicBezTo>
                <a:cubicBezTo>
                  <a:pt x="3753670" y="5886505"/>
                  <a:pt x="3729848" y="5844211"/>
                  <a:pt x="3700990" y="5812491"/>
                </a:cubicBezTo>
                <a:cubicBezTo>
                  <a:pt x="3684884" y="5794647"/>
                  <a:pt x="3676828" y="5758633"/>
                  <a:pt x="3705014" y="5752353"/>
                </a:cubicBezTo>
                <a:cubicBezTo>
                  <a:pt x="3772798" y="5737152"/>
                  <a:pt x="3767428" y="5693207"/>
                  <a:pt x="3765753" y="5643313"/>
                </a:cubicBezTo>
                <a:cubicBezTo>
                  <a:pt x="3763404" y="5581522"/>
                  <a:pt x="3723470" y="5553107"/>
                  <a:pt x="3674479" y="5529315"/>
                </a:cubicBezTo>
                <a:cubicBezTo>
                  <a:pt x="3657701" y="5521056"/>
                  <a:pt x="3633878" y="5521386"/>
                  <a:pt x="3627501" y="5495612"/>
                </a:cubicBezTo>
                <a:cubicBezTo>
                  <a:pt x="3655017" y="5471161"/>
                  <a:pt x="3688572" y="5490985"/>
                  <a:pt x="3718104" y="5484048"/>
                </a:cubicBezTo>
                <a:cubicBezTo>
                  <a:pt x="3742598" y="5478431"/>
                  <a:pt x="3783202" y="5481403"/>
                  <a:pt x="3749644" y="5436467"/>
                </a:cubicBezTo>
                <a:cubicBezTo>
                  <a:pt x="3739912" y="5423580"/>
                  <a:pt x="3751322" y="5413666"/>
                  <a:pt x="3763740" y="5412675"/>
                </a:cubicBezTo>
                <a:cubicBezTo>
                  <a:pt x="3863064" y="5402433"/>
                  <a:pt x="3817428" y="5311564"/>
                  <a:pt x="3849307" y="5263654"/>
                </a:cubicBezTo>
                <a:cubicBezTo>
                  <a:pt x="3858030" y="5250437"/>
                  <a:pt x="3848634" y="5227638"/>
                  <a:pt x="3834876" y="5222021"/>
                </a:cubicBezTo>
                <a:cubicBezTo>
                  <a:pt x="3746960" y="5185011"/>
                  <a:pt x="3734880" y="5096789"/>
                  <a:pt x="3692263" y="5020790"/>
                </a:cubicBezTo>
                <a:cubicBezTo>
                  <a:pt x="3738572" y="4990724"/>
                  <a:pt x="3793938" y="4984115"/>
                  <a:pt x="3843936" y="4964619"/>
                </a:cubicBezTo>
                <a:cubicBezTo>
                  <a:pt x="3895949" y="4944132"/>
                  <a:pt x="3895949" y="4928933"/>
                  <a:pt x="3852997" y="4869458"/>
                </a:cubicBezTo>
                <a:cubicBezTo>
                  <a:pt x="3964739" y="4856569"/>
                  <a:pt x="3964739" y="4856569"/>
                  <a:pt x="3930177" y="4763060"/>
                </a:cubicBezTo>
                <a:cubicBezTo>
                  <a:pt x="4023800" y="4754468"/>
                  <a:pt x="4085540" y="4710192"/>
                  <a:pt x="4099968" y="4613376"/>
                </a:cubicBezTo>
                <a:cubicBezTo>
                  <a:pt x="4107016" y="4566456"/>
                  <a:pt x="4149296" y="4544320"/>
                  <a:pt x="4196274" y="4512928"/>
                </a:cubicBezTo>
                <a:cubicBezTo>
                  <a:pt x="4137888" y="4482527"/>
                  <a:pt x="4098290" y="4419087"/>
                  <a:pt x="4030173" y="4486165"/>
                </a:cubicBezTo>
                <a:cubicBezTo>
                  <a:pt x="4005342" y="4510615"/>
                  <a:pt x="4007687" y="4479555"/>
                  <a:pt x="4004335" y="4470634"/>
                </a:cubicBezTo>
                <a:cubicBezTo>
                  <a:pt x="3996282" y="4448827"/>
                  <a:pt x="4013059" y="4434287"/>
                  <a:pt x="4024133" y="4417767"/>
                </a:cubicBezTo>
                <a:cubicBezTo>
                  <a:pt x="4034870" y="4401245"/>
                  <a:pt x="4047624" y="4383734"/>
                  <a:pt x="4050642" y="4365226"/>
                </a:cubicBezTo>
                <a:cubicBezTo>
                  <a:pt x="4052655" y="4352340"/>
                  <a:pt x="4042924" y="4333509"/>
                  <a:pt x="4032186" y="4323924"/>
                </a:cubicBezTo>
                <a:cubicBezTo>
                  <a:pt x="3975811" y="4273370"/>
                  <a:pt x="4009367" y="4159704"/>
                  <a:pt x="3902658" y="4145163"/>
                </a:cubicBezTo>
                <a:cubicBezTo>
                  <a:pt x="3854674" y="4138557"/>
                  <a:pt x="3831522" y="4096923"/>
                  <a:pt x="3796288" y="4074123"/>
                </a:cubicBezTo>
                <a:cubicBezTo>
                  <a:pt x="3673808" y="3994492"/>
                  <a:pt x="3591931" y="3892060"/>
                  <a:pt x="3554015" y="3751298"/>
                </a:cubicBezTo>
                <a:cubicBezTo>
                  <a:pt x="3543613" y="3712308"/>
                  <a:pt x="3503679" y="3680917"/>
                  <a:pt x="3477841" y="3646554"/>
                </a:cubicBezTo>
                <a:cubicBezTo>
                  <a:pt x="3490259" y="3621441"/>
                  <a:pt x="3558041" y="3675631"/>
                  <a:pt x="3534217" y="3609547"/>
                </a:cubicBezTo>
                <a:cubicBezTo>
                  <a:pt x="3516097" y="3559982"/>
                  <a:pt x="3469788" y="3529253"/>
                  <a:pt x="3426164" y="3499844"/>
                </a:cubicBezTo>
                <a:cubicBezTo>
                  <a:pt x="3376502" y="3466472"/>
                  <a:pt x="3321470" y="3439708"/>
                  <a:pt x="3298987" y="3377918"/>
                </a:cubicBezTo>
                <a:cubicBezTo>
                  <a:pt x="3294289" y="3364700"/>
                  <a:pt x="3279190" y="3350823"/>
                  <a:pt x="3265768" y="3345534"/>
                </a:cubicBezTo>
                <a:cubicBezTo>
                  <a:pt x="2609539" y="2326070"/>
                  <a:pt x="1054085" y="2255965"/>
                  <a:pt x="698533" y="2257448"/>
                </a:cubicBezTo>
                <a:cubicBezTo>
                  <a:pt x="674830" y="2257546"/>
                  <a:pt x="656459" y="2257963"/>
                  <a:pt x="644044" y="2258439"/>
                </a:cubicBezTo>
                <a:cubicBezTo>
                  <a:pt x="463596" y="2265625"/>
                  <a:pt x="290510" y="2305151"/>
                  <a:pt x="121106" y="2359734"/>
                </a:cubicBezTo>
                <a:lnTo>
                  <a:pt x="0" y="240215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1EDEAA-BFBF-9EDF-8ED1-C8CEB5F5D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273" y="825333"/>
            <a:ext cx="7652877" cy="845854"/>
          </a:xfrm>
        </p:spPr>
        <p:txBody>
          <a:bodyPr anchor="b">
            <a:normAutofit fontScale="90000"/>
          </a:bodyPr>
          <a:lstStyle/>
          <a:p>
            <a:r>
              <a:rPr lang="en-US" sz="3200" b="1" i="1" dirty="0"/>
              <a:t>B. Identify</a:t>
            </a:r>
            <a:r>
              <a:rPr lang="en-US" sz="3200" b="1" i="1" spc="195" dirty="0"/>
              <a:t> </a:t>
            </a:r>
            <a:r>
              <a:rPr lang="en-US" sz="3200" b="1" i="1" dirty="0"/>
              <a:t>Outliers</a:t>
            </a:r>
            <a:r>
              <a:rPr lang="en-US" sz="3200" b="1" i="1" spc="114" dirty="0"/>
              <a:t> </a:t>
            </a:r>
            <a:r>
              <a:rPr lang="en-US" sz="3200" b="1" i="1" dirty="0"/>
              <a:t>in</a:t>
            </a:r>
            <a:r>
              <a:rPr lang="en-US" sz="3200" b="1" i="1" spc="20" dirty="0"/>
              <a:t> </a:t>
            </a:r>
            <a:r>
              <a:rPr lang="en-US" sz="3200" b="1" i="1" dirty="0"/>
              <a:t>the</a:t>
            </a:r>
            <a:r>
              <a:rPr lang="en-US" sz="3200" b="1" i="1" spc="-25" dirty="0"/>
              <a:t> </a:t>
            </a:r>
            <a:r>
              <a:rPr lang="en-US" sz="3200" b="1" i="1" spc="-10" dirty="0"/>
              <a:t>Dataset</a:t>
            </a:r>
            <a:br>
              <a:rPr lang="en-US" sz="1600" spc="-10" dirty="0"/>
            </a:br>
            <a:r>
              <a:rPr lang="en-US" sz="2200" b="1" spc="-20" dirty="0">
                <a:latin typeface="Times New Roman"/>
                <a:cs typeface="Times New Roman"/>
              </a:rPr>
              <a:t>Task</a:t>
            </a:r>
            <a:r>
              <a:rPr lang="en-US" sz="2200" spc="-20" dirty="0">
                <a:latin typeface="Times New Roman"/>
                <a:cs typeface="Times New Roman"/>
              </a:rPr>
              <a:t>:</a:t>
            </a:r>
            <a:r>
              <a:rPr lang="en-US" sz="2200" spc="-5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Detect</a:t>
            </a:r>
            <a:r>
              <a:rPr lang="en-US" sz="2200" spc="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and</a:t>
            </a:r>
            <a:r>
              <a:rPr lang="en-US" sz="2200" spc="-8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identify</a:t>
            </a:r>
            <a:r>
              <a:rPr lang="en-US" sz="2200" spc="1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outliers</a:t>
            </a:r>
            <a:r>
              <a:rPr lang="en-US" sz="2200" spc="3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in</a:t>
            </a:r>
            <a:r>
              <a:rPr lang="en-US" sz="2200" spc="-8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the</a:t>
            </a:r>
            <a:r>
              <a:rPr lang="en-US" sz="2200" spc="-8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dataset</a:t>
            </a:r>
            <a:r>
              <a:rPr lang="en-US" sz="2200" spc="-14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using</a:t>
            </a:r>
            <a:r>
              <a:rPr lang="en-US" sz="2200" spc="-9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excel</a:t>
            </a:r>
            <a:r>
              <a:rPr lang="en-US" sz="2200" spc="60" dirty="0">
                <a:latin typeface="Times New Roman"/>
                <a:cs typeface="Times New Roman"/>
              </a:rPr>
              <a:t> </a:t>
            </a:r>
            <a:r>
              <a:rPr lang="en-US" sz="2200" spc="-10" dirty="0">
                <a:latin typeface="Times New Roman"/>
                <a:cs typeface="Times New Roman"/>
              </a:rPr>
              <a:t>statistical </a:t>
            </a:r>
            <a:r>
              <a:rPr lang="en-US" sz="2200" dirty="0">
                <a:latin typeface="Times New Roman"/>
                <a:cs typeface="Times New Roman"/>
              </a:rPr>
              <a:t>functions</a:t>
            </a:r>
            <a:r>
              <a:rPr lang="en-US" sz="2200" spc="2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and</a:t>
            </a:r>
            <a:r>
              <a:rPr lang="en-US" sz="2200" spc="-15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features,</a:t>
            </a:r>
            <a:r>
              <a:rPr lang="en-US" sz="2200" spc="2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focusing</a:t>
            </a:r>
            <a:r>
              <a:rPr lang="en-US" sz="2200" spc="2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on</a:t>
            </a:r>
            <a:r>
              <a:rPr lang="en-US" sz="2200" spc="-7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numerical</a:t>
            </a:r>
            <a:r>
              <a:rPr lang="en-US" sz="2200" spc="-80" dirty="0">
                <a:latin typeface="Times New Roman"/>
                <a:cs typeface="Times New Roman"/>
              </a:rPr>
              <a:t> </a:t>
            </a:r>
            <a:r>
              <a:rPr lang="en-US" sz="2200" spc="-10" dirty="0">
                <a:latin typeface="Times New Roman"/>
                <a:cs typeface="Times New Roman"/>
              </a:rPr>
              <a:t>variables</a:t>
            </a:r>
            <a:endParaRPr lang="en-IN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033004-063B-4097-95E0-55E042214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8113" y="1996751"/>
            <a:ext cx="3657160" cy="22263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3C5ED7-F204-4908-954A-094915A47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739" y="4292117"/>
            <a:ext cx="3757494" cy="21108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FEB4D3-08E9-4A0B-B078-E0D887FBEA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86" y="1996751"/>
            <a:ext cx="3838716" cy="22554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892CE6-72C6-41B3-AF1F-E72DC36E38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437" y="4338736"/>
            <a:ext cx="3838716" cy="20176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66672-4210-2F0F-3E67-99F40881F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92" y="4223136"/>
            <a:ext cx="6864411" cy="1440165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IN" sz="1900" b="1" dirty="0"/>
              <a:t>Box plotted Target Column</a:t>
            </a:r>
          </a:p>
          <a:p>
            <a:pPr marL="355600" indent="-342900">
              <a:lnSpc>
                <a:spcPct val="90000"/>
              </a:lnSpc>
              <a:spcBef>
                <a:spcPts val="120"/>
              </a:spcBef>
              <a:buAutoNum type="arabicPeriod"/>
              <a:tabLst>
                <a:tab pos="355600" algn="l"/>
              </a:tabLst>
            </a:pPr>
            <a:r>
              <a:rPr lang="en-US" sz="1900" spc="-10" dirty="0">
                <a:latin typeface="Times New Roman"/>
                <a:cs typeface="Times New Roman"/>
              </a:rPr>
              <a:t>AMT_OF_ INCOME</a:t>
            </a:r>
            <a:endParaRPr lang="en-US" sz="19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90000"/>
              </a:lnSpc>
              <a:spcBef>
                <a:spcPts val="5"/>
              </a:spcBef>
              <a:buAutoNum type="arabicPeriod"/>
              <a:tabLst>
                <a:tab pos="355600" algn="l"/>
              </a:tabLst>
            </a:pPr>
            <a:r>
              <a:rPr lang="en-US" sz="1900" spc="-10" dirty="0">
                <a:latin typeface="Times New Roman"/>
                <a:cs typeface="Times New Roman"/>
              </a:rPr>
              <a:t>AMT_CREDIT</a:t>
            </a:r>
          </a:p>
          <a:p>
            <a:pPr marL="355600" indent="-342900">
              <a:lnSpc>
                <a:spcPct val="90000"/>
              </a:lnSpc>
              <a:spcBef>
                <a:spcPts val="5"/>
              </a:spcBef>
              <a:buAutoNum type="arabicPeriod"/>
              <a:tabLst>
                <a:tab pos="355600" algn="l"/>
              </a:tabLst>
            </a:pPr>
            <a:r>
              <a:rPr lang="en-US" sz="1900" spc="-10" dirty="0">
                <a:latin typeface="Times New Roman"/>
                <a:cs typeface="Times New Roman"/>
              </a:rPr>
              <a:t>DAYS_EMPLOYED_IN_YEARS</a:t>
            </a:r>
          </a:p>
          <a:p>
            <a:pPr marL="189230" marR="22860" indent="-189230">
              <a:lnSpc>
                <a:spcPct val="90000"/>
              </a:lnSpc>
              <a:spcBef>
                <a:spcPts val="120"/>
              </a:spcBef>
              <a:buAutoNum type="arabicPeriod" startAt="4"/>
              <a:tabLst>
                <a:tab pos="189230" algn="l"/>
              </a:tabLst>
            </a:pPr>
            <a:r>
              <a:rPr lang="en-US" sz="1900" spc="-10" dirty="0">
                <a:latin typeface="Times New Roman"/>
                <a:cs typeface="Times New Roman"/>
              </a:rPr>
              <a:t>    </a:t>
            </a:r>
            <a:r>
              <a:rPr lang="en-US" sz="1900" spc="-10" dirty="0" err="1">
                <a:latin typeface="Times New Roman"/>
                <a:cs typeface="Times New Roman"/>
              </a:rPr>
              <a:t>CNT_Of_Children</a:t>
            </a:r>
            <a:endParaRPr lang="en-US" sz="1900" dirty="0">
              <a:latin typeface="Times New Roman"/>
              <a:cs typeface="Times New Roman"/>
            </a:endParaRPr>
          </a:p>
          <a:p>
            <a:pPr marL="0" marR="5080" indent="0">
              <a:lnSpc>
                <a:spcPct val="90000"/>
              </a:lnSpc>
              <a:spcBef>
                <a:spcPts val="5"/>
              </a:spcBef>
              <a:buNone/>
              <a:tabLst>
                <a:tab pos="204470" algn="l"/>
              </a:tabLst>
            </a:pPr>
            <a:endParaRPr lang="en-US" sz="19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90000"/>
              </a:lnSpc>
              <a:spcBef>
                <a:spcPts val="5"/>
              </a:spcBef>
              <a:buAutoNum type="arabicPeriod"/>
              <a:tabLst>
                <a:tab pos="355600" algn="l"/>
              </a:tabLst>
            </a:pPr>
            <a:endParaRPr lang="en-IN" sz="19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0BA6994-AD7C-89D2-0E2B-486FE29F9E79}"/>
              </a:ext>
            </a:extLst>
          </p:cNvPr>
          <p:cNvSpPr txBox="1">
            <a:spLocks/>
          </p:cNvSpPr>
          <p:nvPr/>
        </p:nvSpPr>
        <p:spPr>
          <a:xfrm>
            <a:off x="113165" y="0"/>
            <a:ext cx="1668673" cy="7405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400" b="1" dirty="0"/>
              <a:t>INSIGHTS: B</a:t>
            </a:r>
          </a:p>
        </p:txBody>
      </p:sp>
      <p:pic>
        <p:nvPicPr>
          <p:cNvPr id="11" name="Picture 10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5ADD0030-2B78-8932-0A8D-B9A71F7675A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636157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500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of a graph of colored balls&#10;&#10;Description automatically generated with medium confidence">
            <a:extLst>
              <a:ext uri="{FF2B5EF4-FFF2-40B4-BE49-F238E27FC236}">
                <a16:creationId xmlns:a16="http://schemas.microsoft.com/office/drawing/2014/main" id="{4F6D461D-C7F9-42F8-8924-46F3A68E008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53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C7093-DF8F-96C6-3340-1604A61DF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sz="3200" b="1" i="1" dirty="0"/>
              <a:t>C.</a:t>
            </a:r>
            <a:r>
              <a:rPr lang="en-IN" sz="3200" b="1" i="1" spc="-160" dirty="0"/>
              <a:t> </a:t>
            </a:r>
            <a:r>
              <a:rPr lang="en-IN" sz="3200" b="1" i="1" dirty="0"/>
              <a:t>Analyse</a:t>
            </a:r>
            <a:r>
              <a:rPr lang="en-IN" sz="3200" b="1" i="1" spc="195" dirty="0"/>
              <a:t> </a:t>
            </a:r>
            <a:r>
              <a:rPr lang="en-IN" sz="3200" b="1" i="1" dirty="0"/>
              <a:t>Data</a:t>
            </a:r>
            <a:r>
              <a:rPr lang="en-IN" sz="3200" b="1" i="1" spc="-25" dirty="0"/>
              <a:t> </a:t>
            </a:r>
            <a:r>
              <a:rPr lang="en-IN" sz="3200" b="1" i="1" spc="-10" dirty="0"/>
              <a:t>Imbalance</a:t>
            </a:r>
            <a:r>
              <a:rPr lang="en-IN" sz="3200" b="1" spc="-10" dirty="0"/>
              <a:t>:</a:t>
            </a:r>
            <a:br>
              <a:rPr lang="en-IN" sz="3200" spc="-10" dirty="0"/>
            </a:br>
            <a:r>
              <a:rPr lang="en-US" sz="2200" spc="-20" dirty="0">
                <a:latin typeface="Times New Roman"/>
                <a:cs typeface="Times New Roman"/>
              </a:rPr>
              <a:t>T</a:t>
            </a:r>
            <a:r>
              <a:rPr lang="en-US" sz="2200" b="1" spc="-20" dirty="0">
                <a:latin typeface="Times New Roman"/>
                <a:cs typeface="Times New Roman"/>
              </a:rPr>
              <a:t>ask</a:t>
            </a:r>
            <a:r>
              <a:rPr lang="en-US" sz="2200" spc="-20" dirty="0">
                <a:latin typeface="Times New Roman"/>
                <a:cs typeface="Times New Roman"/>
              </a:rPr>
              <a:t>:</a:t>
            </a:r>
            <a:r>
              <a:rPr lang="en-US" sz="2200" spc="-2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Determine</a:t>
            </a:r>
            <a:r>
              <a:rPr lang="en-US" sz="2200" spc="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if</a:t>
            </a:r>
            <a:r>
              <a:rPr lang="en-US" sz="2200" spc="-3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there</a:t>
            </a:r>
            <a:r>
              <a:rPr lang="en-US" sz="2200" spc="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is</a:t>
            </a:r>
            <a:r>
              <a:rPr lang="en-US" sz="2200" spc="-10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data</a:t>
            </a:r>
            <a:r>
              <a:rPr lang="en-US" sz="2200" spc="-5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imbalance</a:t>
            </a:r>
            <a:r>
              <a:rPr lang="en-US" sz="2200" spc="-5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in</a:t>
            </a:r>
            <a:r>
              <a:rPr lang="en-US" sz="2200" spc="-6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the</a:t>
            </a:r>
            <a:r>
              <a:rPr lang="en-US" sz="2200" spc="-5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loan</a:t>
            </a:r>
            <a:r>
              <a:rPr lang="en-US" sz="2200" spc="-6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application</a:t>
            </a:r>
            <a:r>
              <a:rPr lang="en-US" sz="2200" spc="45" dirty="0">
                <a:latin typeface="Times New Roman"/>
                <a:cs typeface="Times New Roman"/>
              </a:rPr>
              <a:t> </a:t>
            </a:r>
            <a:r>
              <a:rPr lang="en-US" sz="2200" spc="-25" dirty="0">
                <a:latin typeface="Times New Roman"/>
                <a:cs typeface="Times New Roman"/>
              </a:rPr>
              <a:t>and </a:t>
            </a:r>
            <a:r>
              <a:rPr lang="en-US" sz="2200" dirty="0">
                <a:latin typeface="Times New Roman"/>
                <a:cs typeface="Times New Roman"/>
              </a:rPr>
              <a:t>calculate</a:t>
            </a:r>
            <a:r>
              <a:rPr lang="en-US" sz="2200" spc="-1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ratio</a:t>
            </a:r>
            <a:r>
              <a:rPr lang="en-US" sz="2200" spc="-7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of</a:t>
            </a:r>
            <a:r>
              <a:rPr lang="en-US" sz="2200" spc="-4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data</a:t>
            </a:r>
            <a:r>
              <a:rPr lang="en-US" sz="2200" spc="-5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imbalance</a:t>
            </a:r>
            <a:r>
              <a:rPr lang="en-US" sz="2200" spc="-6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using</a:t>
            </a:r>
            <a:r>
              <a:rPr lang="en-US" sz="2200" spc="-125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excel</a:t>
            </a:r>
            <a:r>
              <a:rPr lang="en-US" sz="2200" spc="80" dirty="0">
                <a:latin typeface="Times New Roman"/>
                <a:cs typeface="Times New Roman"/>
              </a:rPr>
              <a:t> </a:t>
            </a:r>
            <a:r>
              <a:rPr lang="en-US" sz="2200" spc="-10" dirty="0">
                <a:latin typeface="Times New Roman"/>
                <a:cs typeface="Times New Roman"/>
              </a:rPr>
              <a:t>function</a:t>
            </a:r>
            <a:br>
              <a:rPr lang="en-US" sz="2200" dirty="0">
                <a:latin typeface="Times New Roman"/>
                <a:cs typeface="Times New Roman"/>
              </a:rPr>
            </a:br>
            <a:endParaRPr lang="en-IN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66B10-0661-EA99-625F-36CDE8D9B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267200" cy="4481512"/>
          </a:xfrm>
        </p:spPr>
        <p:txBody>
          <a:bodyPr>
            <a:normAutofit/>
          </a:bodyPr>
          <a:lstStyle/>
          <a:p>
            <a:pPr marL="241300" indent="-228600">
              <a:lnSpc>
                <a:spcPts val="1945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800" spc="130" dirty="0">
                <a:latin typeface="Cambria"/>
                <a:cs typeface="Cambria"/>
              </a:rPr>
              <a:t>Data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imbalance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70" dirty="0">
                <a:latin typeface="Cambria"/>
                <a:cs typeface="Cambria"/>
              </a:rPr>
              <a:t>can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50" dirty="0">
                <a:latin typeface="Cambria"/>
                <a:cs typeface="Cambria"/>
              </a:rPr>
              <a:t>affect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55" dirty="0">
                <a:latin typeface="Cambria"/>
                <a:cs typeface="Cambria"/>
              </a:rPr>
              <a:t>accuracy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-5" dirty="0">
                <a:latin typeface="Cambria"/>
                <a:cs typeface="Cambria"/>
              </a:rPr>
              <a:t>of </a:t>
            </a:r>
            <a:r>
              <a:rPr lang="en-US" sz="1800" spc="70" dirty="0">
                <a:latin typeface="Cambria"/>
                <a:cs typeface="Cambria"/>
              </a:rPr>
              <a:t>the</a:t>
            </a:r>
            <a:r>
              <a:rPr lang="en-US" sz="1800" spc="85" dirty="0">
                <a:latin typeface="Cambria"/>
                <a:cs typeface="Cambria"/>
              </a:rPr>
              <a:t> </a:t>
            </a:r>
            <a:r>
              <a:rPr lang="en-US" sz="1800" spc="80" dirty="0">
                <a:latin typeface="Cambria"/>
                <a:cs typeface="Cambria"/>
              </a:rPr>
              <a:t>analysis,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50" dirty="0">
                <a:latin typeface="Cambria"/>
                <a:cs typeface="Cambria"/>
              </a:rPr>
              <a:t>hugely.</a:t>
            </a:r>
            <a:endParaRPr lang="en-US" sz="1800" dirty="0">
              <a:latin typeface="Cambria"/>
              <a:cs typeface="Cambria"/>
            </a:endParaRPr>
          </a:p>
          <a:p>
            <a:pPr marL="241300" marR="214629" indent="-228600">
              <a:lnSpc>
                <a:spcPct val="80000"/>
              </a:lnSpc>
              <a:spcBef>
                <a:spcPts val="1595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800" spc="114" dirty="0">
                <a:latin typeface="Cambria"/>
                <a:cs typeface="Cambria"/>
              </a:rPr>
              <a:t>In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given</a:t>
            </a:r>
            <a:r>
              <a:rPr lang="en-US" sz="1800" spc="80" dirty="0">
                <a:latin typeface="Cambria"/>
                <a:cs typeface="Cambria"/>
              </a:rPr>
              <a:t> </a:t>
            </a:r>
            <a:r>
              <a:rPr lang="en-US" sz="1800" spc="70" dirty="0">
                <a:latin typeface="Cambria"/>
                <a:cs typeface="Cambria"/>
              </a:rPr>
              <a:t>dataset</a:t>
            </a:r>
            <a:r>
              <a:rPr lang="en-US" sz="1800" spc="125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180" dirty="0">
                <a:latin typeface="Cambria"/>
                <a:cs typeface="Cambria"/>
              </a:rPr>
              <a:t>TARGET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feature </a:t>
            </a:r>
            <a:r>
              <a:rPr lang="en-US" sz="1800" spc="-380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was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25" dirty="0">
                <a:latin typeface="Cambria"/>
                <a:cs typeface="Cambria"/>
              </a:rPr>
              <a:t>choice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15" dirty="0">
                <a:latin typeface="Cambria"/>
                <a:cs typeface="Cambria"/>
              </a:rPr>
              <a:t>for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70" dirty="0">
                <a:latin typeface="Cambria"/>
                <a:cs typeface="Cambria"/>
              </a:rPr>
              <a:t>calculating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130" dirty="0">
                <a:latin typeface="Cambria"/>
                <a:cs typeface="Cambria"/>
              </a:rPr>
              <a:t>Data </a:t>
            </a:r>
            <a:r>
              <a:rPr lang="en-US" sz="1800" spc="135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imbalance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45" dirty="0">
                <a:latin typeface="Cambria"/>
                <a:cs typeface="Cambria"/>
              </a:rPr>
              <a:t>since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75" dirty="0">
                <a:latin typeface="Cambria"/>
                <a:cs typeface="Cambria"/>
              </a:rPr>
              <a:t>this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feature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75" dirty="0">
                <a:latin typeface="Cambria"/>
                <a:cs typeface="Cambria"/>
              </a:rPr>
              <a:t>actually </a:t>
            </a:r>
            <a:r>
              <a:rPr lang="en-US" sz="1800" spc="80" dirty="0">
                <a:latin typeface="Cambria"/>
                <a:cs typeface="Cambria"/>
              </a:rPr>
              <a:t> </a:t>
            </a:r>
            <a:r>
              <a:rPr lang="en-US" sz="1800" spc="55" dirty="0">
                <a:latin typeface="Cambria"/>
                <a:cs typeface="Cambria"/>
              </a:rPr>
              <a:t>identifies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45" dirty="0">
                <a:latin typeface="Cambria"/>
                <a:cs typeface="Cambria"/>
              </a:rPr>
              <a:t>basic</a:t>
            </a:r>
            <a:r>
              <a:rPr lang="en-US" sz="1800" spc="114" dirty="0">
                <a:latin typeface="Cambria"/>
                <a:cs typeface="Cambria"/>
              </a:rPr>
              <a:t> </a:t>
            </a:r>
            <a:r>
              <a:rPr lang="en-US" sz="1800" spc="55" dirty="0">
                <a:latin typeface="Cambria"/>
                <a:cs typeface="Cambria"/>
              </a:rPr>
              <a:t>information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15" dirty="0">
                <a:latin typeface="Cambria"/>
                <a:cs typeface="Cambria"/>
              </a:rPr>
              <a:t>on </a:t>
            </a:r>
            <a:r>
              <a:rPr lang="en-US" sz="1800" spc="20" dirty="0">
                <a:latin typeface="Cambria"/>
                <a:cs typeface="Cambria"/>
              </a:rPr>
              <a:t> </a:t>
            </a:r>
            <a:r>
              <a:rPr lang="en-US" sz="1800" spc="30" dirty="0">
                <a:latin typeface="Cambria"/>
                <a:cs typeface="Cambria"/>
              </a:rPr>
              <a:t>customers(0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15" dirty="0">
                <a:latin typeface="Cambria"/>
                <a:cs typeface="Cambria"/>
              </a:rPr>
              <a:t>for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45" dirty="0">
                <a:latin typeface="Cambria"/>
                <a:cs typeface="Cambria"/>
              </a:rPr>
              <a:t>customers</a:t>
            </a:r>
            <a:r>
              <a:rPr lang="en-US" sz="1800" spc="110" dirty="0">
                <a:latin typeface="Cambria"/>
                <a:cs typeface="Cambria"/>
              </a:rPr>
              <a:t> </a:t>
            </a:r>
            <a:r>
              <a:rPr lang="en-US" sz="1800" spc="20" dirty="0">
                <a:latin typeface="Cambria"/>
                <a:cs typeface="Cambria"/>
              </a:rPr>
              <a:t>who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are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40" dirty="0">
                <a:latin typeface="Cambria"/>
                <a:cs typeface="Cambria"/>
              </a:rPr>
              <a:t>not </a:t>
            </a:r>
            <a:r>
              <a:rPr lang="en-US" sz="1800" spc="45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defaulters</a:t>
            </a:r>
            <a:r>
              <a:rPr lang="en-US" sz="1800" spc="110" dirty="0">
                <a:latin typeface="Cambria"/>
                <a:cs typeface="Cambria"/>
              </a:rPr>
              <a:t> </a:t>
            </a:r>
            <a:r>
              <a:rPr lang="en-US" sz="1800" spc="80" dirty="0">
                <a:latin typeface="Cambria"/>
                <a:cs typeface="Cambria"/>
              </a:rPr>
              <a:t>in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70" dirty="0">
                <a:latin typeface="Cambria"/>
                <a:cs typeface="Cambria"/>
              </a:rPr>
              <a:t>payment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80" dirty="0">
                <a:latin typeface="Cambria"/>
                <a:cs typeface="Cambria"/>
              </a:rPr>
              <a:t>and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dirty="0">
                <a:latin typeface="Cambria"/>
                <a:cs typeface="Cambria"/>
              </a:rPr>
              <a:t>1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15" dirty="0">
                <a:latin typeface="Cambria"/>
                <a:cs typeface="Cambria"/>
              </a:rPr>
              <a:t>for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 </a:t>
            </a:r>
            <a:r>
              <a:rPr lang="en-US" sz="1800" spc="70" dirty="0">
                <a:latin typeface="Cambria"/>
                <a:cs typeface="Cambria"/>
              </a:rPr>
              <a:t> </a:t>
            </a:r>
            <a:r>
              <a:rPr lang="en-US" sz="1800" spc="45" dirty="0">
                <a:latin typeface="Cambria"/>
                <a:cs typeface="Cambria"/>
              </a:rPr>
              <a:t>customers</a:t>
            </a:r>
            <a:r>
              <a:rPr lang="en-US" sz="1800" spc="110" dirty="0">
                <a:latin typeface="Cambria"/>
                <a:cs typeface="Cambria"/>
              </a:rPr>
              <a:t> </a:t>
            </a:r>
            <a:r>
              <a:rPr lang="en-US" sz="1800" spc="20" dirty="0">
                <a:latin typeface="Cambria"/>
                <a:cs typeface="Cambria"/>
              </a:rPr>
              <a:t>who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25" dirty="0">
                <a:latin typeface="Cambria"/>
                <a:cs typeface="Cambria"/>
              </a:rPr>
              <a:t>were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defaulters</a:t>
            </a:r>
            <a:r>
              <a:rPr lang="en-US" sz="1800" spc="110" dirty="0">
                <a:latin typeface="Cambria"/>
                <a:cs typeface="Cambria"/>
              </a:rPr>
              <a:t> </a:t>
            </a:r>
            <a:r>
              <a:rPr lang="en-US" sz="1800" spc="80" dirty="0">
                <a:latin typeface="Cambria"/>
                <a:cs typeface="Cambria"/>
              </a:rPr>
              <a:t>in </a:t>
            </a:r>
            <a:r>
              <a:rPr lang="en-US" sz="1800" spc="85" dirty="0">
                <a:latin typeface="Cambria"/>
                <a:cs typeface="Cambria"/>
              </a:rPr>
              <a:t> </a:t>
            </a:r>
            <a:r>
              <a:rPr lang="en-US" sz="1800" spc="45" dirty="0">
                <a:latin typeface="Cambria"/>
                <a:cs typeface="Cambria"/>
              </a:rPr>
              <a:t>payment)</a:t>
            </a:r>
            <a:endParaRPr lang="en-US" sz="1800" dirty="0">
              <a:latin typeface="Cambria"/>
              <a:cs typeface="Cambria"/>
            </a:endParaRPr>
          </a:p>
          <a:p>
            <a:pPr marL="241300" marR="24765" indent="-228600">
              <a:lnSpc>
                <a:spcPct val="80000"/>
              </a:lnSpc>
              <a:spcBef>
                <a:spcPts val="1595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800" spc="175" dirty="0">
                <a:latin typeface="Cambria"/>
                <a:cs typeface="Cambria"/>
              </a:rPr>
              <a:t>A</a:t>
            </a:r>
            <a:r>
              <a:rPr lang="en-US" sz="1800" spc="-5" dirty="0">
                <a:latin typeface="Cambria"/>
                <a:cs typeface="Cambria"/>
              </a:rPr>
              <a:t> </a:t>
            </a:r>
            <a:r>
              <a:rPr lang="en-US" sz="1800" spc="35" dirty="0">
                <a:latin typeface="Cambria"/>
                <a:cs typeface="Cambria"/>
              </a:rPr>
              <a:t>pivot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55" dirty="0">
                <a:latin typeface="Cambria"/>
                <a:cs typeface="Cambria"/>
              </a:rPr>
              <a:t>table</a:t>
            </a:r>
            <a:r>
              <a:rPr lang="en-US" sz="1800" spc="110" dirty="0">
                <a:latin typeface="Cambria"/>
                <a:cs typeface="Cambria"/>
              </a:rPr>
              <a:t> </a:t>
            </a:r>
            <a:r>
              <a:rPr lang="en-US" sz="1800" spc="-5" dirty="0">
                <a:latin typeface="Cambria"/>
                <a:cs typeface="Cambria"/>
              </a:rPr>
              <a:t>of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180" dirty="0">
                <a:latin typeface="Cambria"/>
                <a:cs typeface="Cambria"/>
              </a:rPr>
              <a:t>TARGET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feature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was </a:t>
            </a:r>
            <a:r>
              <a:rPr lang="en-US" sz="1800" spc="65" dirty="0">
                <a:latin typeface="Cambria"/>
                <a:cs typeface="Cambria"/>
              </a:rPr>
              <a:t> </a:t>
            </a:r>
            <a:r>
              <a:rPr lang="en-US" sz="1800" spc="45" dirty="0">
                <a:latin typeface="Cambria"/>
                <a:cs typeface="Cambria"/>
              </a:rPr>
              <a:t>created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80" dirty="0">
                <a:latin typeface="Cambria"/>
                <a:cs typeface="Cambria"/>
              </a:rPr>
              <a:t>and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75" dirty="0">
                <a:latin typeface="Cambria"/>
                <a:cs typeface="Cambria"/>
              </a:rPr>
              <a:t>then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70" dirty="0">
                <a:latin typeface="Cambria"/>
                <a:cs typeface="Cambria"/>
              </a:rPr>
              <a:t>the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50" dirty="0">
                <a:latin typeface="Cambria"/>
                <a:cs typeface="Cambria"/>
              </a:rPr>
              <a:t>counts</a:t>
            </a:r>
            <a:r>
              <a:rPr lang="en-US" sz="1800" spc="85" dirty="0">
                <a:latin typeface="Cambria"/>
                <a:cs typeface="Cambria"/>
              </a:rPr>
              <a:t> </a:t>
            </a:r>
            <a:r>
              <a:rPr lang="en-US" sz="1800" dirty="0">
                <a:latin typeface="Cambria"/>
                <a:cs typeface="Cambria"/>
              </a:rPr>
              <a:t>of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35" dirty="0">
                <a:latin typeface="Cambria"/>
                <a:cs typeface="Cambria"/>
              </a:rPr>
              <a:t>both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 </a:t>
            </a:r>
            <a:r>
              <a:rPr lang="en-US" sz="1800" spc="70" dirty="0">
                <a:latin typeface="Cambria"/>
                <a:cs typeface="Cambria"/>
              </a:rPr>
              <a:t> </a:t>
            </a:r>
            <a:r>
              <a:rPr lang="en-US" sz="1800" spc="40" dirty="0">
                <a:latin typeface="Cambria"/>
                <a:cs typeface="Cambria"/>
              </a:rPr>
              <a:t>values(0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80" dirty="0">
                <a:latin typeface="Cambria"/>
                <a:cs typeface="Cambria"/>
              </a:rPr>
              <a:t>and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-50" dirty="0">
                <a:latin typeface="Cambria"/>
                <a:cs typeface="Cambria"/>
              </a:rPr>
              <a:t>1)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25" dirty="0">
                <a:latin typeface="Cambria"/>
                <a:cs typeface="Cambria"/>
              </a:rPr>
              <a:t>were</a:t>
            </a:r>
            <a:r>
              <a:rPr lang="en-US" sz="1800" spc="90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calculated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20" dirty="0">
                <a:latin typeface="Cambria"/>
                <a:cs typeface="Cambria"/>
              </a:rPr>
              <a:t>followed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30" dirty="0">
                <a:latin typeface="Cambria"/>
                <a:cs typeface="Cambria"/>
              </a:rPr>
              <a:t>by </a:t>
            </a:r>
            <a:r>
              <a:rPr lang="en-US" sz="1800" spc="-385" dirty="0">
                <a:latin typeface="Cambria"/>
                <a:cs typeface="Cambria"/>
              </a:rPr>
              <a:t> </a:t>
            </a:r>
            <a:r>
              <a:rPr lang="en-US" sz="1800" spc="65" dirty="0">
                <a:latin typeface="Cambria"/>
                <a:cs typeface="Cambria"/>
              </a:rPr>
              <a:t>the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75" dirty="0">
                <a:latin typeface="Cambria"/>
                <a:cs typeface="Cambria"/>
              </a:rPr>
              <a:t>Pie-chart.</a:t>
            </a:r>
            <a:endParaRPr lang="en-US" sz="1800" dirty="0">
              <a:latin typeface="Cambria"/>
              <a:cs typeface="Cambria"/>
            </a:endParaRPr>
          </a:p>
          <a:p>
            <a:pPr marL="241300" marR="5080" indent="-228600">
              <a:lnSpc>
                <a:spcPts val="1730"/>
              </a:lnSpc>
              <a:spcBef>
                <a:spcPts val="1595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800" spc="140" dirty="0">
                <a:latin typeface="Cambria"/>
                <a:cs typeface="Cambria"/>
              </a:rPr>
              <a:t>Out</a:t>
            </a:r>
            <a:r>
              <a:rPr lang="en-US" sz="1800" spc="85" dirty="0">
                <a:latin typeface="Cambria"/>
                <a:cs typeface="Cambria"/>
              </a:rPr>
              <a:t> </a:t>
            </a:r>
            <a:r>
              <a:rPr lang="en-US" sz="1800" spc="-5" dirty="0">
                <a:latin typeface="Cambria"/>
                <a:cs typeface="Cambria"/>
              </a:rPr>
              <a:t>of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-5" dirty="0">
                <a:latin typeface="Cambria"/>
                <a:cs typeface="Cambria"/>
              </a:rPr>
              <a:t>49999</a:t>
            </a:r>
            <a:r>
              <a:rPr lang="en-US" sz="1800" spc="110" dirty="0">
                <a:latin typeface="Cambria"/>
                <a:cs typeface="Cambria"/>
              </a:rPr>
              <a:t> </a:t>
            </a:r>
            <a:r>
              <a:rPr lang="en-US" sz="1800" spc="80" dirty="0">
                <a:latin typeface="Cambria"/>
                <a:cs typeface="Cambria"/>
              </a:rPr>
              <a:t>values,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40" dirty="0">
                <a:latin typeface="Cambria"/>
                <a:cs typeface="Cambria"/>
              </a:rPr>
              <a:t>only</a:t>
            </a:r>
            <a:r>
              <a:rPr lang="en-US" sz="1800" spc="85" dirty="0">
                <a:latin typeface="Cambria"/>
                <a:cs typeface="Cambria"/>
              </a:rPr>
              <a:t> </a:t>
            </a:r>
            <a:r>
              <a:rPr lang="en-US" sz="1800" spc="-5" dirty="0">
                <a:latin typeface="Cambria"/>
                <a:cs typeface="Cambria"/>
              </a:rPr>
              <a:t>4026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70" dirty="0">
                <a:latin typeface="Cambria"/>
                <a:cs typeface="Cambria"/>
              </a:rPr>
              <a:t>values</a:t>
            </a:r>
            <a:r>
              <a:rPr lang="en-US" sz="1800" spc="100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are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dirty="0">
                <a:latin typeface="Cambria"/>
                <a:cs typeface="Cambria"/>
              </a:rPr>
              <a:t>1 </a:t>
            </a:r>
            <a:r>
              <a:rPr lang="en-US" sz="1800" spc="-385" dirty="0">
                <a:latin typeface="Cambria"/>
                <a:cs typeface="Cambria"/>
              </a:rPr>
              <a:t> </a:t>
            </a:r>
            <a:r>
              <a:rPr lang="en-US" sz="1800" spc="80" dirty="0">
                <a:latin typeface="Cambria"/>
                <a:cs typeface="Cambria"/>
              </a:rPr>
              <a:t>and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45" dirty="0">
                <a:latin typeface="Cambria"/>
                <a:cs typeface="Cambria"/>
              </a:rPr>
              <a:t>others</a:t>
            </a:r>
            <a:r>
              <a:rPr lang="en-US" sz="1800" spc="95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are</a:t>
            </a:r>
            <a:r>
              <a:rPr lang="en-US" sz="1800" spc="105" dirty="0">
                <a:latin typeface="Cambria"/>
                <a:cs typeface="Cambria"/>
              </a:rPr>
              <a:t> </a:t>
            </a:r>
            <a:r>
              <a:rPr lang="en-US" sz="1800" spc="60" dirty="0">
                <a:latin typeface="Cambria"/>
                <a:cs typeface="Cambria"/>
              </a:rPr>
              <a:t>0.</a:t>
            </a:r>
            <a:endParaRPr lang="en-US" sz="1800" dirty="0">
              <a:latin typeface="Cambria"/>
              <a:cs typeface="Cambria"/>
            </a:endParaRPr>
          </a:p>
          <a:p>
            <a:endParaRPr lang="en-IN" sz="1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0F86C98-7E02-E3A5-C75C-3B8C6525B3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4421117"/>
              </p:ext>
            </p:extLst>
          </p:nvPr>
        </p:nvGraphicFramePr>
        <p:xfrm>
          <a:off x="7086602" y="1625003"/>
          <a:ext cx="4099929" cy="18039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6496">
                  <a:extLst>
                    <a:ext uri="{9D8B030D-6E8A-4147-A177-3AD203B41FA5}">
                      <a16:colId xmlns:a16="http://schemas.microsoft.com/office/drawing/2014/main" val="3210955490"/>
                    </a:ext>
                  </a:extLst>
                </a:gridCol>
                <a:gridCol w="2413433">
                  <a:extLst>
                    <a:ext uri="{9D8B030D-6E8A-4147-A177-3AD203B41FA5}">
                      <a16:colId xmlns:a16="http://schemas.microsoft.com/office/drawing/2014/main" val="266228217"/>
                    </a:ext>
                  </a:extLst>
                </a:gridCol>
              </a:tblGrid>
              <a:tr h="49706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effectLst/>
                        </a:rPr>
                        <a:t>Feature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effectLst/>
                        </a:rPr>
                        <a:t>Count of TARGET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94590451"/>
                  </a:ext>
                </a:extLst>
              </a:tr>
              <a:tr h="26995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45973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35938299"/>
                  </a:ext>
                </a:extLst>
              </a:tr>
              <a:tr h="26995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4026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69349778"/>
                  </a:ext>
                </a:extLst>
              </a:tr>
              <a:tr h="26995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(blank)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14633747"/>
                  </a:ext>
                </a:extLst>
              </a:tr>
              <a:tr h="49706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effectLst/>
                        </a:rPr>
                        <a:t>Grand Total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effectLst/>
                        </a:rPr>
                        <a:t>49999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84570877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CDF99CB-ECC3-060F-BCE5-75BBA3CA0D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8674587"/>
              </p:ext>
            </p:extLst>
          </p:nvPr>
        </p:nvGraphicFramePr>
        <p:xfrm>
          <a:off x="7005056" y="3998595"/>
          <a:ext cx="4181475" cy="22469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EB754E5-5C23-8EA8-63FB-DCC21AB446F3}"/>
              </a:ext>
            </a:extLst>
          </p:cNvPr>
          <p:cNvSpPr txBox="1"/>
          <p:nvPr/>
        </p:nvSpPr>
        <p:spPr>
          <a:xfrm>
            <a:off x="-1554" y="0"/>
            <a:ext cx="13544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/>
              <a:t>INSIGHTS: C</a:t>
            </a:r>
          </a:p>
        </p:txBody>
      </p:sp>
      <p:pic>
        <p:nvPicPr>
          <p:cNvPr id="11" name="Picture 10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2A4882F4-A0EB-E667-C52D-68A24C122D1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636157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898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0B6AF-9CC4-1EF5-D000-E36DA1A99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061" y="80366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IN" sz="3100" b="1" dirty="0"/>
              <a:t>D.</a:t>
            </a:r>
            <a:r>
              <a:rPr lang="en-IN" sz="3100" b="1" spc="-35" dirty="0"/>
              <a:t> </a:t>
            </a:r>
            <a:r>
              <a:rPr lang="en-IN" sz="3100" b="1" dirty="0"/>
              <a:t>Perform</a:t>
            </a:r>
            <a:r>
              <a:rPr lang="en-IN" sz="3100" b="1" spc="155" dirty="0"/>
              <a:t> </a:t>
            </a:r>
            <a:r>
              <a:rPr lang="en-IN" sz="3100" b="1" dirty="0"/>
              <a:t>Univariate,</a:t>
            </a:r>
            <a:r>
              <a:rPr lang="en-IN" sz="3100" b="1" spc="185" dirty="0"/>
              <a:t> </a:t>
            </a:r>
            <a:r>
              <a:rPr lang="en-IN" sz="3100" b="1" dirty="0"/>
              <a:t>Segmented</a:t>
            </a:r>
            <a:r>
              <a:rPr lang="en-IN" sz="3100" b="1" spc="200" dirty="0"/>
              <a:t> </a:t>
            </a:r>
            <a:r>
              <a:rPr lang="en-IN" sz="3100" b="1" dirty="0"/>
              <a:t>Univariate</a:t>
            </a:r>
            <a:r>
              <a:rPr lang="en-IN" sz="3100" b="1" spc="170" dirty="0"/>
              <a:t> </a:t>
            </a:r>
            <a:r>
              <a:rPr lang="en-IN" sz="3100" b="1" dirty="0"/>
              <a:t>and</a:t>
            </a:r>
            <a:r>
              <a:rPr lang="en-IN" sz="3100" b="1" spc="-25" dirty="0"/>
              <a:t> </a:t>
            </a:r>
            <a:r>
              <a:rPr lang="en-IN" sz="3100" b="1" dirty="0"/>
              <a:t>Bivariate</a:t>
            </a:r>
            <a:r>
              <a:rPr lang="en-IN" sz="3100" b="1" spc="-100" dirty="0"/>
              <a:t> </a:t>
            </a:r>
            <a:r>
              <a:rPr lang="en-IN" sz="3100" b="1" spc="-10" dirty="0"/>
              <a:t>Analysis</a:t>
            </a:r>
            <a:r>
              <a:rPr lang="en-IN" sz="4000" spc="-10" dirty="0"/>
              <a:t> :</a:t>
            </a:r>
            <a:br>
              <a:rPr lang="en-IN" sz="4000" spc="-10" dirty="0"/>
            </a:br>
            <a:br>
              <a:rPr lang="en-IN" sz="4000" spc="-10" dirty="0"/>
            </a:br>
            <a:r>
              <a:rPr lang="en-IN" sz="2000" b="1" spc="-20" dirty="0"/>
              <a:t>Task</a:t>
            </a:r>
            <a:r>
              <a:rPr lang="en-IN" sz="2000" spc="-20" dirty="0"/>
              <a:t>:</a:t>
            </a:r>
            <a:r>
              <a:rPr lang="en-IN" sz="2000" spc="-70" dirty="0"/>
              <a:t> </a:t>
            </a:r>
            <a:r>
              <a:rPr lang="en-IN" sz="2000" dirty="0"/>
              <a:t>Perform</a:t>
            </a:r>
            <a:r>
              <a:rPr lang="en-IN" sz="2000" spc="90" dirty="0"/>
              <a:t> </a:t>
            </a:r>
            <a:r>
              <a:rPr lang="en-IN" sz="2000" dirty="0"/>
              <a:t>univariate</a:t>
            </a:r>
            <a:r>
              <a:rPr lang="en-IN" sz="2000" spc="-45" dirty="0"/>
              <a:t> </a:t>
            </a:r>
            <a:r>
              <a:rPr lang="en-IN" sz="2000" dirty="0"/>
              <a:t>analysis</a:t>
            </a:r>
            <a:r>
              <a:rPr lang="en-IN" sz="2000" spc="-85" dirty="0"/>
              <a:t> </a:t>
            </a:r>
            <a:r>
              <a:rPr lang="en-IN" sz="2000" dirty="0"/>
              <a:t>to</a:t>
            </a:r>
            <a:r>
              <a:rPr lang="en-IN" sz="2000" spc="-105" dirty="0"/>
              <a:t> </a:t>
            </a:r>
            <a:r>
              <a:rPr lang="en-IN" sz="2000" dirty="0"/>
              <a:t>understand</a:t>
            </a:r>
            <a:r>
              <a:rPr lang="en-IN" sz="2000" spc="-60" dirty="0"/>
              <a:t> </a:t>
            </a:r>
            <a:r>
              <a:rPr lang="en-IN" sz="2000" dirty="0"/>
              <a:t>distribution</a:t>
            </a:r>
            <a:r>
              <a:rPr lang="en-IN" sz="2000" spc="-55" dirty="0"/>
              <a:t> </a:t>
            </a:r>
            <a:r>
              <a:rPr lang="en-IN" sz="2000" dirty="0"/>
              <a:t>of</a:t>
            </a:r>
            <a:r>
              <a:rPr lang="en-IN" sz="2000" spc="-75" dirty="0"/>
              <a:t> </a:t>
            </a:r>
            <a:r>
              <a:rPr lang="en-IN" sz="2000" spc="-10" dirty="0"/>
              <a:t>individual </a:t>
            </a:r>
            <a:r>
              <a:rPr lang="en-IN" sz="2000" dirty="0"/>
              <a:t>variables.</a:t>
            </a:r>
            <a:r>
              <a:rPr lang="en-IN" sz="2000" spc="-55" dirty="0"/>
              <a:t> </a:t>
            </a:r>
            <a:r>
              <a:rPr lang="en-IN" sz="2000" dirty="0"/>
              <a:t>Segmented</a:t>
            </a:r>
            <a:r>
              <a:rPr lang="en-IN" sz="2000" spc="40" dirty="0"/>
              <a:t> </a:t>
            </a:r>
            <a:r>
              <a:rPr lang="en-IN" sz="2000" dirty="0"/>
              <a:t>univariate</a:t>
            </a:r>
            <a:r>
              <a:rPr lang="en-IN" sz="2000" spc="-90" dirty="0"/>
              <a:t> </a:t>
            </a:r>
            <a:r>
              <a:rPr lang="en-IN" sz="2000" dirty="0"/>
              <a:t>analysis</a:t>
            </a:r>
            <a:r>
              <a:rPr lang="en-IN" sz="2000" spc="-35" dirty="0"/>
              <a:t> </a:t>
            </a:r>
            <a:r>
              <a:rPr lang="en-IN" sz="2000" dirty="0"/>
              <a:t>to</a:t>
            </a:r>
            <a:r>
              <a:rPr lang="en-IN" sz="2000" spc="-105" dirty="0"/>
              <a:t> </a:t>
            </a:r>
            <a:r>
              <a:rPr lang="en-IN" sz="2000" dirty="0"/>
              <a:t>compare</a:t>
            </a:r>
            <a:r>
              <a:rPr lang="en-IN" sz="2000" spc="10" dirty="0"/>
              <a:t> </a:t>
            </a:r>
            <a:r>
              <a:rPr lang="en-IN" sz="2000" dirty="0"/>
              <a:t>variable</a:t>
            </a:r>
            <a:r>
              <a:rPr lang="en-IN" sz="2000" spc="-95" dirty="0"/>
              <a:t> </a:t>
            </a:r>
            <a:r>
              <a:rPr lang="en-IN" sz="2000" spc="-10" dirty="0"/>
              <a:t>distributions </a:t>
            </a:r>
            <a:r>
              <a:rPr lang="en-IN" sz="2000" dirty="0"/>
              <a:t>for</a:t>
            </a:r>
            <a:r>
              <a:rPr lang="en-IN" sz="2000" spc="15" dirty="0"/>
              <a:t> </a:t>
            </a:r>
            <a:r>
              <a:rPr lang="en-IN" sz="2000" spc="-10" dirty="0"/>
              <a:t>different</a:t>
            </a:r>
            <a:r>
              <a:rPr lang="en-IN" sz="2000" spc="75" dirty="0"/>
              <a:t> </a:t>
            </a:r>
            <a:r>
              <a:rPr lang="en-IN" sz="2000" dirty="0"/>
              <a:t>scenarios,</a:t>
            </a:r>
            <a:r>
              <a:rPr lang="en-IN" sz="2000" spc="-15" dirty="0"/>
              <a:t> </a:t>
            </a:r>
            <a:r>
              <a:rPr lang="en-IN" sz="2000" dirty="0"/>
              <a:t>and</a:t>
            </a:r>
            <a:r>
              <a:rPr lang="en-IN" sz="2000" spc="-110" dirty="0"/>
              <a:t> </a:t>
            </a:r>
            <a:r>
              <a:rPr lang="en-IN" sz="2000" dirty="0"/>
              <a:t>bivariate</a:t>
            </a:r>
            <a:r>
              <a:rPr lang="en-IN" sz="2000" spc="-100" dirty="0"/>
              <a:t> </a:t>
            </a:r>
            <a:r>
              <a:rPr lang="en-IN" sz="2000" dirty="0"/>
              <a:t>analysis</a:t>
            </a:r>
            <a:r>
              <a:rPr lang="en-IN" sz="2000" spc="-45" dirty="0"/>
              <a:t> </a:t>
            </a:r>
            <a:r>
              <a:rPr lang="en-IN" sz="2000" dirty="0"/>
              <a:t>to</a:t>
            </a:r>
            <a:r>
              <a:rPr lang="en-IN" sz="2000" spc="-110" dirty="0"/>
              <a:t> </a:t>
            </a:r>
            <a:r>
              <a:rPr lang="en-IN" sz="2000" dirty="0"/>
              <a:t>explore</a:t>
            </a:r>
            <a:r>
              <a:rPr lang="en-IN" sz="2000" spc="45" dirty="0"/>
              <a:t> </a:t>
            </a:r>
            <a:r>
              <a:rPr lang="en-IN" sz="2000" spc="-10" dirty="0"/>
              <a:t>relationship </a:t>
            </a:r>
            <a:r>
              <a:rPr lang="en-IN" sz="2000" dirty="0"/>
              <a:t>between</a:t>
            </a:r>
            <a:r>
              <a:rPr lang="en-IN" sz="2000" spc="-10" dirty="0"/>
              <a:t> </a:t>
            </a:r>
            <a:r>
              <a:rPr lang="en-IN" sz="2000" dirty="0"/>
              <a:t>variables</a:t>
            </a:r>
            <a:r>
              <a:rPr lang="en-IN" sz="2000" spc="-35" dirty="0"/>
              <a:t> </a:t>
            </a:r>
            <a:r>
              <a:rPr lang="en-IN" sz="2000" dirty="0"/>
              <a:t>and</a:t>
            </a:r>
            <a:r>
              <a:rPr lang="en-IN" sz="2000" spc="-100" dirty="0"/>
              <a:t> </a:t>
            </a:r>
            <a:r>
              <a:rPr lang="en-IN" sz="2000" dirty="0"/>
              <a:t>target</a:t>
            </a:r>
            <a:r>
              <a:rPr lang="en-IN" sz="2000" spc="-60" dirty="0"/>
              <a:t> </a:t>
            </a:r>
            <a:r>
              <a:rPr lang="en-IN" sz="2000" spc="-10" dirty="0"/>
              <a:t>variable.</a:t>
            </a:r>
            <a:endParaRPr lang="en-IN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87DAE-6AB9-14FD-2B18-D31D6A11D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061" y="2799184"/>
            <a:ext cx="4889242" cy="3373016"/>
          </a:xfrm>
        </p:spPr>
        <p:txBody>
          <a:bodyPr>
            <a:normAutofit fontScale="92500"/>
          </a:bodyPr>
          <a:lstStyle/>
          <a:p>
            <a:pPr marL="241300" marR="486409" indent="-228600">
              <a:lnSpc>
                <a:spcPts val="1939"/>
              </a:lnSpc>
              <a:spcBef>
                <a:spcPts val="345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600" spc="-50" dirty="0">
                <a:latin typeface="Cambria"/>
                <a:cs typeface="Cambria"/>
              </a:rPr>
              <a:t>To</a:t>
            </a:r>
            <a:r>
              <a:rPr lang="en-US" sz="1600" spc="90" dirty="0">
                <a:latin typeface="Cambria"/>
                <a:cs typeface="Cambria"/>
              </a:rPr>
              <a:t> </a:t>
            </a:r>
            <a:r>
              <a:rPr lang="en-US" sz="1600" spc="85" dirty="0">
                <a:latin typeface="Cambria"/>
                <a:cs typeface="Cambria"/>
              </a:rPr>
              <a:t>gain</a:t>
            </a:r>
            <a:r>
              <a:rPr lang="en-US" sz="1600" spc="90" dirty="0">
                <a:latin typeface="Cambria"/>
                <a:cs typeface="Cambria"/>
              </a:rPr>
              <a:t> </a:t>
            </a:r>
            <a:r>
              <a:rPr lang="en-US" sz="1600" spc="75" dirty="0">
                <a:latin typeface="Cambria"/>
                <a:cs typeface="Cambria"/>
              </a:rPr>
              <a:t>insights</a:t>
            </a:r>
            <a:r>
              <a:rPr lang="en-US" sz="1600" spc="85" dirty="0">
                <a:latin typeface="Cambria"/>
                <a:cs typeface="Cambria"/>
              </a:rPr>
              <a:t> </a:t>
            </a:r>
            <a:r>
              <a:rPr lang="en-US" sz="1600" spc="45" dirty="0">
                <a:latin typeface="Cambria"/>
                <a:cs typeface="Cambria"/>
              </a:rPr>
              <a:t>into</a:t>
            </a:r>
            <a:r>
              <a:rPr lang="en-US" sz="1600" spc="85" dirty="0">
                <a:latin typeface="Cambria"/>
                <a:cs typeface="Cambria"/>
              </a:rPr>
              <a:t> </a:t>
            </a:r>
            <a:r>
              <a:rPr lang="en-US" sz="1600" spc="65" dirty="0">
                <a:latin typeface="Cambria"/>
                <a:cs typeface="Cambria"/>
              </a:rPr>
              <a:t>the</a:t>
            </a:r>
            <a:r>
              <a:rPr lang="en-US" sz="1600" spc="95" dirty="0">
                <a:latin typeface="Cambria"/>
                <a:cs typeface="Cambria"/>
              </a:rPr>
              <a:t> </a:t>
            </a:r>
            <a:r>
              <a:rPr lang="en-US" sz="1600" spc="65" dirty="0">
                <a:latin typeface="Cambria"/>
                <a:cs typeface="Cambria"/>
              </a:rPr>
              <a:t>driving </a:t>
            </a:r>
            <a:r>
              <a:rPr lang="en-US" sz="1600" spc="-380" dirty="0">
                <a:latin typeface="Cambria"/>
                <a:cs typeface="Cambria"/>
              </a:rPr>
              <a:t> </a:t>
            </a:r>
            <a:r>
              <a:rPr lang="en-US" sz="1600" spc="45" dirty="0">
                <a:latin typeface="Cambria"/>
                <a:cs typeface="Cambria"/>
              </a:rPr>
              <a:t>factors</a:t>
            </a:r>
            <a:r>
              <a:rPr lang="en-US" sz="1600" spc="95" dirty="0">
                <a:latin typeface="Cambria"/>
                <a:cs typeface="Cambria"/>
              </a:rPr>
              <a:t> </a:t>
            </a:r>
            <a:r>
              <a:rPr lang="en-US" sz="1600" spc="-5" dirty="0">
                <a:latin typeface="Cambria"/>
                <a:cs typeface="Cambria"/>
              </a:rPr>
              <a:t>of</a:t>
            </a:r>
            <a:r>
              <a:rPr lang="en-US" sz="1600" spc="95" dirty="0">
                <a:latin typeface="Cambria"/>
                <a:cs typeface="Cambria"/>
              </a:rPr>
              <a:t> </a:t>
            </a:r>
            <a:r>
              <a:rPr lang="en-US" sz="1600" spc="60" dirty="0">
                <a:latin typeface="Cambria"/>
                <a:cs typeface="Cambria"/>
              </a:rPr>
              <a:t>loan</a:t>
            </a:r>
            <a:r>
              <a:rPr lang="en-US" sz="1600" spc="95" dirty="0">
                <a:latin typeface="Cambria"/>
                <a:cs typeface="Cambria"/>
              </a:rPr>
              <a:t> </a:t>
            </a:r>
            <a:r>
              <a:rPr lang="en-US" sz="1600" spc="75" dirty="0">
                <a:latin typeface="Cambria"/>
                <a:cs typeface="Cambria"/>
              </a:rPr>
              <a:t>default,</a:t>
            </a:r>
            <a:r>
              <a:rPr lang="en-US" sz="1600" spc="95" dirty="0">
                <a:latin typeface="Cambria"/>
                <a:cs typeface="Cambria"/>
              </a:rPr>
              <a:t> </a:t>
            </a:r>
            <a:r>
              <a:rPr lang="en-US" sz="1600" spc="75" dirty="0">
                <a:latin typeface="Cambria"/>
                <a:cs typeface="Cambria"/>
              </a:rPr>
              <a:t>it</a:t>
            </a:r>
            <a:r>
              <a:rPr lang="en-US" sz="1600" spc="100" dirty="0">
                <a:latin typeface="Cambria"/>
                <a:cs typeface="Cambria"/>
              </a:rPr>
              <a:t> </a:t>
            </a:r>
            <a:r>
              <a:rPr lang="en-US" sz="1600" spc="60" dirty="0">
                <a:latin typeface="Cambria"/>
                <a:cs typeface="Cambria"/>
              </a:rPr>
              <a:t>is </a:t>
            </a:r>
            <a:r>
              <a:rPr lang="en-US" sz="1600" spc="65" dirty="0">
                <a:latin typeface="Cambria"/>
                <a:cs typeface="Cambria"/>
              </a:rPr>
              <a:t> </a:t>
            </a:r>
            <a:r>
              <a:rPr lang="en-US" sz="1600" spc="60" dirty="0">
                <a:latin typeface="Cambria"/>
                <a:cs typeface="Cambria"/>
              </a:rPr>
              <a:t>important</a:t>
            </a:r>
            <a:r>
              <a:rPr lang="en-US" sz="1600" spc="105" dirty="0">
                <a:latin typeface="Cambria"/>
                <a:cs typeface="Cambria"/>
              </a:rPr>
              <a:t> </a:t>
            </a:r>
            <a:r>
              <a:rPr lang="en-US" sz="1600" spc="15" dirty="0">
                <a:latin typeface="Cambria"/>
                <a:cs typeface="Cambria"/>
              </a:rPr>
              <a:t>to</a:t>
            </a:r>
            <a:r>
              <a:rPr lang="en-US" sz="1600" spc="95" dirty="0">
                <a:latin typeface="Cambria"/>
                <a:cs typeface="Cambria"/>
              </a:rPr>
              <a:t> </a:t>
            </a:r>
            <a:r>
              <a:rPr lang="en-US" sz="1600" spc="40" dirty="0">
                <a:latin typeface="Cambria"/>
                <a:cs typeface="Cambria"/>
              </a:rPr>
              <a:t>conduct</a:t>
            </a:r>
            <a:r>
              <a:rPr lang="en-US" sz="1600" spc="85" dirty="0">
                <a:latin typeface="Cambria"/>
                <a:cs typeface="Cambria"/>
              </a:rPr>
              <a:t> </a:t>
            </a:r>
            <a:r>
              <a:rPr lang="en-US" sz="1600" spc="50" dirty="0">
                <a:latin typeface="Cambria"/>
                <a:cs typeface="Cambria"/>
              </a:rPr>
              <a:t>various </a:t>
            </a:r>
            <a:r>
              <a:rPr lang="en-US" sz="1600" spc="55" dirty="0">
                <a:latin typeface="Cambria"/>
                <a:cs typeface="Cambria"/>
              </a:rPr>
              <a:t> </a:t>
            </a:r>
            <a:r>
              <a:rPr lang="en-US" sz="1600" spc="70" dirty="0">
                <a:latin typeface="Cambria"/>
                <a:cs typeface="Cambria"/>
              </a:rPr>
              <a:t>analyses</a:t>
            </a:r>
            <a:r>
              <a:rPr lang="en-US" sz="1600" spc="100" dirty="0">
                <a:latin typeface="Cambria"/>
                <a:cs typeface="Cambria"/>
              </a:rPr>
              <a:t> </a:t>
            </a:r>
            <a:r>
              <a:rPr lang="en-US" sz="1600" spc="15" dirty="0">
                <a:latin typeface="Cambria"/>
                <a:cs typeface="Cambria"/>
              </a:rPr>
              <a:t>on</a:t>
            </a:r>
            <a:r>
              <a:rPr lang="en-US" sz="1600" spc="100" dirty="0">
                <a:latin typeface="Cambria"/>
                <a:cs typeface="Cambria"/>
              </a:rPr>
              <a:t> </a:t>
            </a:r>
            <a:r>
              <a:rPr lang="en-US" sz="1600" spc="45" dirty="0">
                <a:latin typeface="Cambria"/>
                <a:cs typeface="Cambria"/>
              </a:rPr>
              <a:t>consumer</a:t>
            </a:r>
            <a:r>
              <a:rPr lang="en-US" sz="1600" spc="95" dirty="0">
                <a:latin typeface="Cambria"/>
                <a:cs typeface="Cambria"/>
              </a:rPr>
              <a:t> </a:t>
            </a:r>
            <a:r>
              <a:rPr lang="en-US" sz="1600" spc="80" dirty="0">
                <a:latin typeface="Cambria"/>
                <a:cs typeface="Cambria"/>
              </a:rPr>
              <a:t>and</a:t>
            </a:r>
            <a:r>
              <a:rPr lang="en-US" sz="1600" spc="120" dirty="0">
                <a:latin typeface="Cambria"/>
                <a:cs typeface="Cambria"/>
              </a:rPr>
              <a:t> </a:t>
            </a:r>
            <a:r>
              <a:rPr lang="en-US" sz="1600" spc="55" dirty="0">
                <a:latin typeface="Cambria"/>
                <a:cs typeface="Cambria"/>
              </a:rPr>
              <a:t>loan </a:t>
            </a:r>
            <a:r>
              <a:rPr lang="en-US" sz="1600" spc="60" dirty="0">
                <a:latin typeface="Cambria"/>
                <a:cs typeface="Cambria"/>
              </a:rPr>
              <a:t> </a:t>
            </a:r>
            <a:r>
              <a:rPr lang="en-US" sz="1600" spc="70" dirty="0">
                <a:latin typeface="Cambria"/>
                <a:cs typeface="Cambria"/>
              </a:rPr>
              <a:t>attributes.</a:t>
            </a:r>
            <a:endParaRPr lang="en-US" sz="1600" dirty="0">
              <a:latin typeface="Cambria"/>
              <a:cs typeface="Cambria"/>
            </a:endParaRPr>
          </a:p>
          <a:p>
            <a:pPr marL="241300" marR="288925" indent="-228600">
              <a:lnSpc>
                <a:spcPts val="1939"/>
              </a:lnSpc>
              <a:spcBef>
                <a:spcPts val="1620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600" spc="155" dirty="0">
                <a:latin typeface="Cambria"/>
                <a:cs typeface="Cambria"/>
              </a:rPr>
              <a:t>On </a:t>
            </a:r>
            <a:r>
              <a:rPr lang="en-US" sz="1600" spc="75" dirty="0">
                <a:latin typeface="Cambria"/>
                <a:cs typeface="Cambria"/>
              </a:rPr>
              <a:t>targets, </a:t>
            </a:r>
            <a:r>
              <a:rPr lang="en-US" sz="1600" spc="145" dirty="0">
                <a:latin typeface="Cambria"/>
                <a:cs typeface="Cambria"/>
              </a:rPr>
              <a:t>I </a:t>
            </a:r>
            <a:r>
              <a:rPr lang="en-US" sz="1600" spc="75" dirty="0">
                <a:latin typeface="Cambria"/>
                <a:cs typeface="Cambria"/>
              </a:rPr>
              <a:t>have </a:t>
            </a:r>
            <a:r>
              <a:rPr lang="en-US" sz="1600" spc="50" dirty="0">
                <a:latin typeface="Cambria"/>
                <a:cs typeface="Cambria"/>
              </a:rPr>
              <a:t>Performed </a:t>
            </a:r>
            <a:r>
              <a:rPr lang="en-US" sz="1600" spc="55" dirty="0">
                <a:latin typeface="Cambria"/>
                <a:cs typeface="Cambria"/>
              </a:rPr>
              <a:t> </a:t>
            </a:r>
            <a:r>
              <a:rPr lang="en-US" sz="1600" spc="75" dirty="0">
                <a:latin typeface="Cambria"/>
                <a:cs typeface="Cambria"/>
              </a:rPr>
              <a:t>univariate</a:t>
            </a:r>
            <a:r>
              <a:rPr lang="en-US" sz="1600" spc="80" dirty="0">
                <a:latin typeface="Cambria"/>
                <a:cs typeface="Cambria"/>
              </a:rPr>
              <a:t> </a:t>
            </a:r>
            <a:r>
              <a:rPr lang="en-US" sz="1600" spc="75" dirty="0">
                <a:latin typeface="Cambria"/>
                <a:cs typeface="Cambria"/>
              </a:rPr>
              <a:t>analysis</a:t>
            </a:r>
            <a:r>
              <a:rPr lang="en-US" sz="1600" spc="90" dirty="0">
                <a:latin typeface="Cambria"/>
                <a:cs typeface="Cambria"/>
              </a:rPr>
              <a:t> </a:t>
            </a:r>
            <a:r>
              <a:rPr lang="en-US" sz="1600" spc="15" dirty="0">
                <a:latin typeface="Cambria"/>
                <a:cs typeface="Cambria"/>
              </a:rPr>
              <a:t>to</a:t>
            </a:r>
            <a:r>
              <a:rPr lang="en-US" sz="1600" spc="95" dirty="0">
                <a:latin typeface="Cambria"/>
                <a:cs typeface="Cambria"/>
              </a:rPr>
              <a:t> </a:t>
            </a:r>
            <a:r>
              <a:rPr lang="en-US" sz="1600" spc="70" dirty="0">
                <a:latin typeface="Cambria"/>
                <a:cs typeface="Cambria"/>
              </a:rPr>
              <a:t>understand </a:t>
            </a:r>
            <a:r>
              <a:rPr lang="en-US" sz="1600" spc="-380" dirty="0">
                <a:latin typeface="Cambria"/>
                <a:cs typeface="Cambria"/>
              </a:rPr>
              <a:t> </a:t>
            </a:r>
            <a:r>
              <a:rPr lang="en-US" sz="1600" spc="60" dirty="0">
                <a:latin typeface="Cambria"/>
                <a:cs typeface="Cambria"/>
              </a:rPr>
              <a:t>variable</a:t>
            </a:r>
            <a:r>
              <a:rPr lang="en-US" sz="1600" spc="90" dirty="0">
                <a:latin typeface="Cambria"/>
                <a:cs typeface="Cambria"/>
              </a:rPr>
              <a:t> </a:t>
            </a:r>
            <a:r>
              <a:rPr lang="en-US" sz="1600" spc="55" dirty="0">
                <a:latin typeface="Cambria"/>
                <a:cs typeface="Cambria"/>
              </a:rPr>
              <a:t>distributions.</a:t>
            </a:r>
            <a:endParaRPr lang="en-US" sz="1600" dirty="0">
              <a:latin typeface="Cambria"/>
              <a:cs typeface="Cambria"/>
            </a:endParaRPr>
          </a:p>
          <a:p>
            <a:pPr marL="241300" marR="5080" indent="-228600">
              <a:lnSpc>
                <a:spcPts val="1939"/>
              </a:lnSpc>
              <a:spcBef>
                <a:spcPts val="1610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600" spc="85" dirty="0">
                <a:latin typeface="Cambria"/>
                <a:cs typeface="Cambria"/>
              </a:rPr>
              <a:t>Utilized</a:t>
            </a:r>
            <a:r>
              <a:rPr lang="en-US" sz="1600" spc="80" dirty="0">
                <a:latin typeface="Cambria"/>
                <a:cs typeface="Cambria"/>
              </a:rPr>
              <a:t> </a:t>
            </a:r>
            <a:r>
              <a:rPr lang="en-US" sz="1600" spc="65" dirty="0">
                <a:latin typeface="Cambria"/>
                <a:cs typeface="Cambria"/>
              </a:rPr>
              <a:t>segmentation</a:t>
            </a:r>
            <a:r>
              <a:rPr lang="en-US" sz="1600" spc="85" dirty="0">
                <a:latin typeface="Cambria"/>
                <a:cs typeface="Cambria"/>
              </a:rPr>
              <a:t> </a:t>
            </a:r>
            <a:r>
              <a:rPr lang="en-US" sz="1600" spc="15" dirty="0">
                <a:latin typeface="Cambria"/>
                <a:cs typeface="Cambria"/>
              </a:rPr>
              <a:t>for</a:t>
            </a:r>
            <a:r>
              <a:rPr lang="en-US" sz="1600" spc="85" dirty="0">
                <a:latin typeface="Cambria"/>
                <a:cs typeface="Cambria"/>
              </a:rPr>
              <a:t> </a:t>
            </a:r>
            <a:r>
              <a:rPr lang="en-US" sz="1600" spc="50" dirty="0">
                <a:latin typeface="Cambria"/>
                <a:cs typeface="Cambria"/>
              </a:rPr>
              <a:t>comparing </a:t>
            </a:r>
            <a:r>
              <a:rPr lang="en-US" sz="1600" spc="-380" dirty="0">
                <a:latin typeface="Cambria"/>
                <a:cs typeface="Cambria"/>
              </a:rPr>
              <a:t> </a:t>
            </a:r>
            <a:r>
              <a:rPr lang="en-US" sz="1600" spc="60" dirty="0">
                <a:latin typeface="Cambria"/>
                <a:cs typeface="Cambria"/>
              </a:rPr>
              <a:t>variable</a:t>
            </a:r>
            <a:r>
              <a:rPr lang="en-US" sz="1600" spc="90" dirty="0">
                <a:latin typeface="Cambria"/>
                <a:cs typeface="Cambria"/>
              </a:rPr>
              <a:t> </a:t>
            </a:r>
            <a:r>
              <a:rPr lang="en-US" sz="1600" spc="50" dirty="0">
                <a:latin typeface="Cambria"/>
                <a:cs typeface="Cambria"/>
              </a:rPr>
              <a:t>distributions</a:t>
            </a:r>
            <a:r>
              <a:rPr lang="en-US" sz="1600" spc="125" dirty="0">
                <a:latin typeface="Cambria"/>
                <a:cs typeface="Cambria"/>
              </a:rPr>
              <a:t> </a:t>
            </a:r>
            <a:r>
              <a:rPr lang="en-US" sz="1600" spc="80" dirty="0">
                <a:latin typeface="Cambria"/>
                <a:cs typeface="Cambria"/>
              </a:rPr>
              <a:t>in</a:t>
            </a:r>
            <a:r>
              <a:rPr lang="en-US" sz="1600" spc="95" dirty="0">
                <a:latin typeface="Cambria"/>
                <a:cs typeface="Cambria"/>
              </a:rPr>
              <a:t> </a:t>
            </a:r>
            <a:r>
              <a:rPr lang="en-US" sz="1600" spc="50" dirty="0">
                <a:latin typeface="Cambria"/>
                <a:cs typeface="Cambria"/>
              </a:rPr>
              <a:t>different </a:t>
            </a:r>
            <a:r>
              <a:rPr lang="en-US" sz="1600" spc="55" dirty="0">
                <a:latin typeface="Cambria"/>
                <a:cs typeface="Cambria"/>
              </a:rPr>
              <a:t> </a:t>
            </a:r>
            <a:r>
              <a:rPr lang="en-US" sz="1600" spc="50" dirty="0">
                <a:latin typeface="Cambria"/>
                <a:cs typeface="Cambria"/>
              </a:rPr>
              <a:t>scenarios.</a:t>
            </a:r>
            <a:endParaRPr lang="en-US" sz="1600" dirty="0">
              <a:latin typeface="Cambria"/>
              <a:cs typeface="Cambria"/>
            </a:endParaRPr>
          </a:p>
          <a:p>
            <a:pPr marL="241300" indent="-228600">
              <a:lnSpc>
                <a:spcPts val="2050"/>
              </a:lnSpc>
              <a:spcBef>
                <a:spcPts val="1370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600" spc="60" dirty="0">
                <a:latin typeface="Cambria"/>
                <a:cs typeface="Cambria"/>
              </a:rPr>
              <a:t>Presented</a:t>
            </a:r>
            <a:r>
              <a:rPr lang="en-US" sz="1600" spc="114" dirty="0">
                <a:latin typeface="Cambria"/>
                <a:cs typeface="Cambria"/>
              </a:rPr>
              <a:t> </a:t>
            </a:r>
            <a:r>
              <a:rPr lang="en-US" sz="1600" spc="65" dirty="0">
                <a:latin typeface="Cambria"/>
                <a:cs typeface="Cambria"/>
              </a:rPr>
              <a:t>results</a:t>
            </a:r>
            <a:r>
              <a:rPr lang="en-US" sz="1600" spc="100" dirty="0">
                <a:latin typeface="Cambria"/>
                <a:cs typeface="Cambria"/>
              </a:rPr>
              <a:t> </a:t>
            </a:r>
            <a:r>
              <a:rPr lang="en-US" sz="1600" spc="75" dirty="0">
                <a:latin typeface="Cambria"/>
                <a:cs typeface="Cambria"/>
              </a:rPr>
              <a:t>using</a:t>
            </a:r>
            <a:r>
              <a:rPr lang="en-US" sz="1600" spc="105" dirty="0">
                <a:latin typeface="Cambria"/>
                <a:cs typeface="Cambria"/>
              </a:rPr>
              <a:t> </a:t>
            </a:r>
            <a:r>
              <a:rPr lang="en-US" sz="1600" spc="75" dirty="0">
                <a:latin typeface="Cambria"/>
                <a:cs typeface="Cambria"/>
              </a:rPr>
              <a:t>insightful</a:t>
            </a:r>
            <a:endParaRPr lang="en-US" sz="1600" dirty="0">
              <a:latin typeface="Cambria"/>
              <a:cs typeface="Cambria"/>
            </a:endParaRPr>
          </a:p>
          <a:p>
            <a:pPr marL="241300">
              <a:lnSpc>
                <a:spcPts val="2050"/>
              </a:lnSpc>
            </a:pPr>
            <a:r>
              <a:rPr lang="en-US" sz="1600" spc="55" dirty="0">
                <a:latin typeface="Cambria"/>
                <a:cs typeface="Cambria"/>
              </a:rPr>
              <a:t>Column</a:t>
            </a:r>
            <a:r>
              <a:rPr lang="en-US" sz="1600" spc="80" dirty="0">
                <a:latin typeface="Cambria"/>
                <a:cs typeface="Cambria"/>
              </a:rPr>
              <a:t> </a:t>
            </a:r>
            <a:r>
              <a:rPr lang="en-US" sz="1600" spc="70" dirty="0">
                <a:latin typeface="Cambria"/>
                <a:cs typeface="Cambria"/>
              </a:rPr>
              <a:t>charts</a:t>
            </a:r>
            <a:r>
              <a:rPr lang="en-US" sz="1600" spc="95" dirty="0">
                <a:latin typeface="Cambria"/>
                <a:cs typeface="Cambria"/>
              </a:rPr>
              <a:t> ,</a:t>
            </a:r>
            <a:r>
              <a:rPr lang="en-US" sz="1600" spc="60" dirty="0">
                <a:latin typeface="Cambria"/>
                <a:cs typeface="Cambria"/>
              </a:rPr>
              <a:t>Line</a:t>
            </a:r>
            <a:r>
              <a:rPr lang="en-US" sz="1600" spc="85" dirty="0">
                <a:latin typeface="Cambria"/>
                <a:cs typeface="Cambria"/>
              </a:rPr>
              <a:t> </a:t>
            </a:r>
            <a:r>
              <a:rPr lang="en-US" sz="1600" spc="80" dirty="0">
                <a:latin typeface="Cambria"/>
                <a:cs typeface="Cambria"/>
              </a:rPr>
              <a:t>charts and PIE charts</a:t>
            </a:r>
            <a:endParaRPr lang="en-US" sz="1600" dirty="0">
              <a:latin typeface="Cambria"/>
              <a:cs typeface="Cambria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A638E99-2B0C-3A5D-DA6B-0E3D6524D764}"/>
              </a:ext>
            </a:extLst>
          </p:cNvPr>
          <p:cNvSpPr txBox="1">
            <a:spLocks/>
          </p:cNvSpPr>
          <p:nvPr/>
        </p:nvSpPr>
        <p:spPr>
          <a:xfrm>
            <a:off x="6876661" y="2799185"/>
            <a:ext cx="4693298" cy="3629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marR="486409" indent="0">
              <a:lnSpc>
                <a:spcPts val="1939"/>
              </a:lnSpc>
              <a:spcBef>
                <a:spcPts val="345"/>
              </a:spcBef>
              <a:buNone/>
              <a:tabLst>
                <a:tab pos="240665" algn="l"/>
                <a:tab pos="241300" algn="l"/>
              </a:tabLst>
            </a:pPr>
            <a:r>
              <a:rPr lang="en-US" sz="1600" b="1" spc="165" dirty="0">
                <a:latin typeface="Cambria"/>
                <a:cs typeface="Cambria"/>
              </a:rPr>
              <a:t>I</a:t>
            </a:r>
            <a:r>
              <a:rPr lang="en-US" sz="1600" b="1" spc="100" dirty="0">
                <a:latin typeface="Cambria"/>
                <a:cs typeface="Cambria"/>
              </a:rPr>
              <a:t> </a:t>
            </a:r>
            <a:r>
              <a:rPr lang="en-US" sz="1600" b="1" spc="85" dirty="0">
                <a:latin typeface="Cambria"/>
                <a:cs typeface="Cambria"/>
              </a:rPr>
              <a:t>have</a:t>
            </a:r>
            <a:r>
              <a:rPr lang="en-US" sz="1600" b="1" spc="75" dirty="0">
                <a:latin typeface="Cambria"/>
                <a:cs typeface="Cambria"/>
              </a:rPr>
              <a:t> </a:t>
            </a:r>
            <a:r>
              <a:rPr lang="en-US" sz="1600" b="1" spc="25" dirty="0">
                <a:latin typeface="Cambria"/>
                <a:cs typeface="Cambria"/>
              </a:rPr>
              <a:t>done</a:t>
            </a:r>
            <a:r>
              <a:rPr lang="en-US" sz="1600" b="1" spc="80" dirty="0">
                <a:latin typeface="Cambria"/>
                <a:cs typeface="Cambria"/>
              </a:rPr>
              <a:t> </a:t>
            </a:r>
            <a:r>
              <a:rPr lang="en-US" sz="1600" b="1" spc="110" dirty="0">
                <a:latin typeface="Cambria"/>
                <a:cs typeface="Cambria"/>
              </a:rPr>
              <a:t>Univariate</a:t>
            </a:r>
            <a:r>
              <a:rPr lang="en-US" sz="1600" b="1" spc="55" dirty="0">
                <a:latin typeface="Cambria"/>
                <a:cs typeface="Cambria"/>
              </a:rPr>
              <a:t> </a:t>
            </a:r>
            <a:r>
              <a:rPr lang="en-US" sz="1600" b="1" spc="90" dirty="0">
                <a:latin typeface="Cambria"/>
                <a:cs typeface="Cambria"/>
              </a:rPr>
              <a:t>and</a:t>
            </a:r>
            <a:r>
              <a:rPr lang="en-US" sz="1600" b="1" dirty="0">
                <a:latin typeface="Cambria"/>
                <a:cs typeface="Cambria"/>
              </a:rPr>
              <a:t> </a:t>
            </a:r>
            <a:r>
              <a:rPr lang="en-IN" sz="1600" b="1" spc="65" dirty="0">
                <a:latin typeface="Cambria"/>
                <a:cs typeface="Cambria"/>
              </a:rPr>
              <a:t>segmented</a:t>
            </a:r>
            <a:r>
              <a:rPr lang="en-IN" sz="1600" b="1" spc="70" dirty="0">
                <a:latin typeface="Cambria"/>
                <a:cs typeface="Cambria"/>
              </a:rPr>
              <a:t> </a:t>
            </a:r>
            <a:r>
              <a:rPr lang="en-IN" sz="1600" b="1" spc="90" dirty="0">
                <a:latin typeface="Cambria"/>
                <a:cs typeface="Cambria"/>
              </a:rPr>
              <a:t>analysis</a:t>
            </a:r>
            <a:r>
              <a:rPr lang="en-IN" sz="1600" b="1" spc="65" dirty="0">
                <a:latin typeface="Cambria"/>
                <a:cs typeface="Cambria"/>
              </a:rPr>
              <a:t> </a:t>
            </a:r>
            <a:r>
              <a:rPr lang="en-IN" sz="1600" b="1" spc="20" dirty="0">
                <a:latin typeface="Cambria"/>
                <a:cs typeface="Cambria"/>
              </a:rPr>
              <a:t>on</a:t>
            </a:r>
            <a:r>
              <a:rPr lang="en-IN" sz="1600" b="1" spc="90" dirty="0">
                <a:latin typeface="Cambria"/>
                <a:cs typeface="Cambria"/>
              </a:rPr>
              <a:t> Features:</a:t>
            </a:r>
          </a:p>
          <a:p>
            <a:pPr marL="12700" marR="486409" indent="0">
              <a:lnSpc>
                <a:spcPts val="1939"/>
              </a:lnSpc>
              <a:spcBef>
                <a:spcPts val="345"/>
              </a:spcBef>
              <a:buNone/>
              <a:tabLst>
                <a:tab pos="240665" algn="l"/>
                <a:tab pos="241300" algn="l"/>
              </a:tabLst>
            </a:pPr>
            <a:endParaRPr lang="en-IN" sz="1600" b="1" dirty="0">
              <a:latin typeface="Cambria"/>
              <a:cs typeface="Cambria"/>
            </a:endParaRPr>
          </a:p>
          <a:p>
            <a:pPr marL="241300" indent="-228600">
              <a:lnSpc>
                <a:spcPts val="1835"/>
              </a:lnSpc>
              <a:spcBef>
                <a:spcPts val="100"/>
              </a:spcBef>
              <a:buFont typeface="Wingdings"/>
              <a:buChar char=""/>
              <a:tabLst>
                <a:tab pos="241300" algn="l"/>
              </a:tabLst>
            </a:pPr>
            <a:r>
              <a:rPr lang="en-US" sz="1400" spc="30" dirty="0">
                <a:latin typeface="Cambria"/>
                <a:cs typeface="Cambria"/>
              </a:rPr>
              <a:t>Age(bins)</a:t>
            </a:r>
            <a:r>
              <a:rPr lang="en-US" sz="1400" spc="95" dirty="0">
                <a:latin typeface="Cambria"/>
                <a:cs typeface="Cambria"/>
              </a:rPr>
              <a:t> </a:t>
            </a:r>
            <a:r>
              <a:rPr lang="en-US" sz="1400" spc="80" dirty="0">
                <a:latin typeface="Cambria"/>
                <a:cs typeface="Cambria"/>
              </a:rPr>
              <a:t>and</a:t>
            </a:r>
            <a:r>
              <a:rPr lang="en-US" sz="1400" spc="95" dirty="0">
                <a:latin typeface="Cambria"/>
                <a:cs typeface="Cambria"/>
              </a:rPr>
              <a:t> </a:t>
            </a:r>
            <a:r>
              <a:rPr lang="en-US" sz="1400" spc="75" dirty="0">
                <a:latin typeface="Cambria"/>
                <a:cs typeface="Cambria"/>
              </a:rPr>
              <a:t>Segmented</a:t>
            </a:r>
            <a:r>
              <a:rPr lang="en-US" sz="1400" spc="95" dirty="0">
                <a:latin typeface="Cambria"/>
                <a:cs typeface="Cambria"/>
              </a:rPr>
              <a:t> </a:t>
            </a:r>
            <a:r>
              <a:rPr lang="en-US" sz="1400" spc="50" dirty="0">
                <a:latin typeface="Cambria"/>
                <a:cs typeface="Cambria"/>
              </a:rPr>
              <a:t>age(The</a:t>
            </a:r>
            <a:r>
              <a:rPr lang="en-US" sz="1400" dirty="0">
                <a:latin typeface="Cambria"/>
                <a:cs typeface="Cambria"/>
              </a:rPr>
              <a:t> </a:t>
            </a:r>
            <a:r>
              <a:rPr lang="en-US" sz="1400" spc="45" dirty="0">
                <a:latin typeface="Cambria"/>
                <a:cs typeface="Cambria"/>
              </a:rPr>
              <a:t>count</a:t>
            </a:r>
            <a:r>
              <a:rPr lang="en-US" sz="1400" spc="90" dirty="0">
                <a:latin typeface="Cambria"/>
                <a:cs typeface="Cambria"/>
              </a:rPr>
              <a:t> </a:t>
            </a:r>
            <a:r>
              <a:rPr lang="en-US" sz="1400" spc="-5" dirty="0">
                <a:latin typeface="Cambria"/>
                <a:cs typeface="Cambria"/>
              </a:rPr>
              <a:t>of</a:t>
            </a:r>
            <a:r>
              <a:rPr lang="en-US" sz="1400" spc="95" dirty="0">
                <a:latin typeface="Cambria"/>
                <a:cs typeface="Cambria"/>
              </a:rPr>
              <a:t> </a:t>
            </a:r>
            <a:r>
              <a:rPr lang="en-US" sz="1400" spc="70" dirty="0">
                <a:latin typeface="Cambria"/>
                <a:cs typeface="Cambria"/>
              </a:rPr>
              <a:t>targets</a:t>
            </a:r>
            <a:r>
              <a:rPr lang="en-US" sz="1400" spc="90" dirty="0">
                <a:latin typeface="Cambria"/>
                <a:cs typeface="Cambria"/>
              </a:rPr>
              <a:t> </a:t>
            </a:r>
            <a:r>
              <a:rPr lang="en-US" sz="1400" spc="80" dirty="0">
                <a:latin typeface="Cambria"/>
                <a:cs typeface="Cambria"/>
              </a:rPr>
              <a:t>in</a:t>
            </a:r>
            <a:r>
              <a:rPr lang="en-US" sz="1400" spc="100" dirty="0">
                <a:latin typeface="Cambria"/>
                <a:cs typeface="Cambria"/>
              </a:rPr>
              <a:t> </a:t>
            </a:r>
            <a:r>
              <a:rPr lang="en-US" sz="1400" spc="35" dirty="0">
                <a:latin typeface="Cambria"/>
                <a:cs typeface="Cambria"/>
              </a:rPr>
              <a:t>percentage)</a:t>
            </a:r>
            <a:endParaRPr lang="en-US" sz="1400" dirty="0">
              <a:latin typeface="Cambria"/>
              <a:cs typeface="Cambria"/>
            </a:endParaRPr>
          </a:p>
          <a:p>
            <a:pPr marL="241300" marR="300990" indent="-228600">
              <a:lnSpc>
                <a:spcPct val="70000"/>
              </a:lnSpc>
              <a:spcBef>
                <a:spcPts val="1595"/>
              </a:spcBef>
              <a:buFont typeface="Wingdings"/>
              <a:buChar char=""/>
              <a:tabLst>
                <a:tab pos="241300" algn="l"/>
              </a:tabLst>
            </a:pPr>
            <a:r>
              <a:rPr lang="en-US" sz="1400" spc="55" dirty="0">
                <a:latin typeface="Cambria"/>
                <a:cs typeface="Cambria"/>
              </a:rPr>
              <a:t>Years</a:t>
            </a:r>
            <a:r>
              <a:rPr lang="en-US" sz="1400" spc="85" dirty="0">
                <a:latin typeface="Cambria"/>
                <a:cs typeface="Cambria"/>
              </a:rPr>
              <a:t> </a:t>
            </a:r>
            <a:r>
              <a:rPr lang="en-US" sz="1400" spc="35" dirty="0">
                <a:latin typeface="Cambria"/>
                <a:cs typeface="Cambria"/>
              </a:rPr>
              <a:t>employed</a:t>
            </a:r>
            <a:r>
              <a:rPr lang="en-US" sz="1400" spc="90" dirty="0">
                <a:latin typeface="Cambria"/>
                <a:cs typeface="Cambria"/>
              </a:rPr>
              <a:t> </a:t>
            </a:r>
            <a:r>
              <a:rPr lang="en-US" sz="1400" spc="80" dirty="0">
                <a:latin typeface="Cambria"/>
                <a:cs typeface="Cambria"/>
              </a:rPr>
              <a:t>and</a:t>
            </a:r>
            <a:r>
              <a:rPr lang="en-US" sz="1400" spc="95" dirty="0">
                <a:latin typeface="Cambria"/>
                <a:cs typeface="Cambria"/>
              </a:rPr>
              <a:t> </a:t>
            </a:r>
            <a:r>
              <a:rPr lang="en-US" sz="1400" spc="55" dirty="0">
                <a:latin typeface="Cambria"/>
                <a:cs typeface="Cambria"/>
              </a:rPr>
              <a:t>segmented </a:t>
            </a:r>
            <a:r>
              <a:rPr lang="en-US" sz="1400" spc="-380" dirty="0">
                <a:latin typeface="Cambria"/>
                <a:cs typeface="Cambria"/>
              </a:rPr>
              <a:t> </a:t>
            </a:r>
            <a:r>
              <a:rPr lang="en-US" sz="1400" spc="55" dirty="0">
                <a:latin typeface="Cambria"/>
                <a:cs typeface="Cambria"/>
              </a:rPr>
              <a:t>Years</a:t>
            </a:r>
            <a:r>
              <a:rPr lang="en-US" sz="1400" spc="90" dirty="0">
                <a:latin typeface="Cambria"/>
                <a:cs typeface="Cambria"/>
              </a:rPr>
              <a:t> </a:t>
            </a:r>
            <a:r>
              <a:rPr lang="en-US" sz="1400" spc="60" dirty="0">
                <a:latin typeface="Cambria"/>
                <a:cs typeface="Cambria"/>
              </a:rPr>
              <a:t>Employed</a:t>
            </a:r>
            <a:endParaRPr lang="en-US" sz="1400" dirty="0">
              <a:latin typeface="Cambria"/>
              <a:cs typeface="Cambria"/>
            </a:endParaRPr>
          </a:p>
          <a:p>
            <a:pPr marL="241300" marR="300990" indent="-228600">
              <a:lnSpc>
                <a:spcPct val="70000"/>
              </a:lnSpc>
              <a:spcBef>
                <a:spcPts val="1595"/>
              </a:spcBef>
              <a:buFont typeface="Wingdings"/>
              <a:buChar char=""/>
              <a:tabLst>
                <a:tab pos="241300" algn="l"/>
              </a:tabLst>
            </a:pPr>
            <a:r>
              <a:rPr lang="en-US" sz="1400" spc="65" dirty="0">
                <a:latin typeface="Cambria"/>
                <a:cs typeface="Cambria"/>
              </a:rPr>
              <a:t>Code</a:t>
            </a:r>
            <a:r>
              <a:rPr lang="en-US" sz="1400" spc="95" dirty="0">
                <a:latin typeface="Cambria"/>
                <a:cs typeface="Cambria"/>
              </a:rPr>
              <a:t> </a:t>
            </a:r>
            <a:r>
              <a:rPr lang="en-US" sz="1400" dirty="0">
                <a:latin typeface="Cambria"/>
                <a:cs typeface="Cambria"/>
              </a:rPr>
              <a:t>of</a:t>
            </a:r>
            <a:r>
              <a:rPr lang="en-US" sz="1400" spc="95" dirty="0">
                <a:latin typeface="Cambria"/>
                <a:cs typeface="Cambria"/>
              </a:rPr>
              <a:t> </a:t>
            </a:r>
            <a:r>
              <a:rPr lang="en-US" sz="1400" spc="45" dirty="0">
                <a:latin typeface="Cambria"/>
                <a:cs typeface="Cambria"/>
              </a:rPr>
              <a:t>gender</a:t>
            </a:r>
            <a:r>
              <a:rPr lang="en-US" sz="1400" spc="85" dirty="0">
                <a:latin typeface="Cambria"/>
                <a:cs typeface="Cambria"/>
              </a:rPr>
              <a:t> </a:t>
            </a:r>
            <a:r>
              <a:rPr lang="en-US" sz="1400" spc="80" dirty="0">
                <a:latin typeface="Cambria"/>
                <a:cs typeface="Cambria"/>
              </a:rPr>
              <a:t>and</a:t>
            </a:r>
            <a:r>
              <a:rPr lang="en-US" sz="1400" spc="105" dirty="0">
                <a:latin typeface="Cambria"/>
                <a:cs typeface="Cambria"/>
              </a:rPr>
              <a:t> </a:t>
            </a:r>
            <a:r>
              <a:rPr lang="en-US" sz="1400" spc="55" dirty="0">
                <a:latin typeface="Cambria"/>
                <a:cs typeface="Cambria"/>
              </a:rPr>
              <a:t>segmented</a:t>
            </a:r>
            <a:r>
              <a:rPr lang="en-US" sz="1400" dirty="0">
                <a:latin typeface="Cambria"/>
                <a:cs typeface="Cambria"/>
              </a:rPr>
              <a:t> </a:t>
            </a:r>
            <a:r>
              <a:rPr lang="en-IN" sz="1400" spc="100" dirty="0">
                <a:latin typeface="Cambria"/>
                <a:cs typeface="Cambria"/>
              </a:rPr>
              <a:t>Count</a:t>
            </a:r>
            <a:r>
              <a:rPr lang="en-IN" sz="1400" spc="70" dirty="0">
                <a:latin typeface="Cambria"/>
                <a:cs typeface="Cambria"/>
              </a:rPr>
              <a:t> </a:t>
            </a:r>
            <a:r>
              <a:rPr lang="en-IN" sz="1400" dirty="0">
                <a:latin typeface="Cambria"/>
                <a:cs typeface="Cambria"/>
              </a:rPr>
              <a:t>of</a:t>
            </a:r>
            <a:r>
              <a:rPr lang="en-IN" sz="1400" spc="60" dirty="0">
                <a:latin typeface="Cambria"/>
                <a:cs typeface="Cambria"/>
              </a:rPr>
              <a:t> </a:t>
            </a:r>
            <a:r>
              <a:rPr lang="en-IN" sz="1400" spc="45" dirty="0">
                <a:latin typeface="Cambria"/>
                <a:cs typeface="Cambria"/>
              </a:rPr>
              <a:t>gender</a:t>
            </a:r>
            <a:endParaRPr lang="en-IN" sz="1400" dirty="0">
              <a:latin typeface="Cambria"/>
              <a:cs typeface="Cambria"/>
            </a:endParaRPr>
          </a:p>
          <a:p>
            <a:pPr marL="241300" marR="300990" indent="-228600">
              <a:lnSpc>
                <a:spcPct val="70000"/>
              </a:lnSpc>
              <a:spcBef>
                <a:spcPts val="1595"/>
              </a:spcBef>
              <a:buFont typeface="Wingdings"/>
              <a:buChar char=""/>
              <a:tabLst>
                <a:tab pos="241300" algn="l"/>
              </a:tabLst>
            </a:pPr>
            <a:r>
              <a:rPr lang="en-IN" sz="1400" spc="114" dirty="0">
                <a:latin typeface="Cambria"/>
                <a:cs typeface="Cambria"/>
              </a:rPr>
              <a:t>Name</a:t>
            </a:r>
            <a:r>
              <a:rPr lang="en-IN" sz="1400" spc="95" dirty="0">
                <a:latin typeface="Cambria"/>
                <a:cs typeface="Cambria"/>
              </a:rPr>
              <a:t> </a:t>
            </a:r>
            <a:r>
              <a:rPr lang="en-IN" sz="1400" spc="45" dirty="0">
                <a:latin typeface="Cambria"/>
                <a:cs typeface="Cambria"/>
              </a:rPr>
              <a:t>type</a:t>
            </a:r>
            <a:r>
              <a:rPr lang="en-IN" sz="1400" spc="95" dirty="0">
                <a:latin typeface="Cambria"/>
                <a:cs typeface="Cambria"/>
              </a:rPr>
              <a:t> </a:t>
            </a:r>
            <a:r>
              <a:rPr lang="en-IN" sz="1400" spc="65" dirty="0">
                <a:latin typeface="Cambria"/>
                <a:cs typeface="Cambria"/>
              </a:rPr>
              <a:t>suite</a:t>
            </a:r>
            <a:r>
              <a:rPr lang="en-IN" sz="1400" spc="95" dirty="0">
                <a:latin typeface="Cambria"/>
                <a:cs typeface="Cambria"/>
              </a:rPr>
              <a:t> </a:t>
            </a:r>
            <a:r>
              <a:rPr lang="en-IN" sz="1400" spc="55" dirty="0">
                <a:latin typeface="Cambria"/>
                <a:cs typeface="Cambria"/>
              </a:rPr>
              <a:t>vs</a:t>
            </a:r>
            <a:r>
              <a:rPr lang="en-IN" sz="1400" spc="95" dirty="0">
                <a:latin typeface="Cambria"/>
                <a:cs typeface="Cambria"/>
              </a:rPr>
              <a:t> </a:t>
            </a:r>
            <a:r>
              <a:rPr lang="en-IN" sz="1400" spc="75" dirty="0">
                <a:latin typeface="Cambria"/>
                <a:cs typeface="Cambria"/>
              </a:rPr>
              <a:t>Segmented</a:t>
            </a:r>
            <a:r>
              <a:rPr lang="en-IN" sz="1400" dirty="0">
                <a:latin typeface="Cambria"/>
                <a:cs typeface="Cambria"/>
              </a:rPr>
              <a:t> </a:t>
            </a:r>
            <a:r>
              <a:rPr lang="en-IN" sz="1400" spc="85" dirty="0">
                <a:latin typeface="Cambria"/>
                <a:cs typeface="Cambria"/>
              </a:rPr>
              <a:t>name</a:t>
            </a:r>
            <a:r>
              <a:rPr lang="en-IN" sz="1400" spc="65" dirty="0">
                <a:latin typeface="Cambria"/>
                <a:cs typeface="Cambria"/>
              </a:rPr>
              <a:t> </a:t>
            </a:r>
            <a:r>
              <a:rPr lang="en-IN" sz="1400" spc="45" dirty="0">
                <a:latin typeface="Cambria"/>
                <a:cs typeface="Cambria"/>
              </a:rPr>
              <a:t>type</a:t>
            </a:r>
            <a:r>
              <a:rPr lang="en-IN" sz="1400" spc="65" dirty="0">
                <a:latin typeface="Cambria"/>
                <a:cs typeface="Cambria"/>
              </a:rPr>
              <a:t> suite</a:t>
            </a:r>
            <a:endParaRPr lang="en-IN" sz="1400" dirty="0">
              <a:latin typeface="Cambria"/>
              <a:cs typeface="Cambria"/>
            </a:endParaRPr>
          </a:p>
          <a:p>
            <a:pPr marL="241300" marR="300990" indent="-228600">
              <a:lnSpc>
                <a:spcPct val="70000"/>
              </a:lnSpc>
              <a:spcBef>
                <a:spcPts val="1595"/>
              </a:spcBef>
              <a:buFont typeface="Wingdings"/>
              <a:buChar char=""/>
              <a:tabLst>
                <a:tab pos="241300" algn="l"/>
              </a:tabLst>
            </a:pPr>
            <a:r>
              <a:rPr lang="en-IN" sz="1400" spc="75" dirty="0">
                <a:latin typeface="Cambria"/>
                <a:cs typeface="Cambria"/>
              </a:rPr>
              <a:t>Education</a:t>
            </a:r>
            <a:r>
              <a:rPr lang="en-IN" sz="1400" spc="95" dirty="0">
                <a:latin typeface="Cambria"/>
                <a:cs typeface="Cambria"/>
              </a:rPr>
              <a:t> </a:t>
            </a:r>
            <a:r>
              <a:rPr lang="en-IN" sz="1400" spc="45" dirty="0">
                <a:latin typeface="Cambria"/>
                <a:cs typeface="Cambria"/>
              </a:rPr>
              <a:t>type</a:t>
            </a:r>
            <a:r>
              <a:rPr lang="en-IN" sz="1400" spc="90" dirty="0">
                <a:latin typeface="Cambria"/>
                <a:cs typeface="Cambria"/>
              </a:rPr>
              <a:t> </a:t>
            </a:r>
            <a:r>
              <a:rPr lang="en-IN" sz="1400" spc="60" dirty="0">
                <a:latin typeface="Cambria"/>
                <a:cs typeface="Cambria"/>
              </a:rPr>
              <a:t>vs</a:t>
            </a:r>
            <a:r>
              <a:rPr lang="en-IN" sz="1400" spc="75" dirty="0">
                <a:latin typeface="Cambria"/>
                <a:cs typeface="Cambria"/>
              </a:rPr>
              <a:t> </a:t>
            </a:r>
            <a:r>
              <a:rPr lang="en-IN" sz="1400" spc="50" dirty="0">
                <a:latin typeface="Cambria"/>
                <a:cs typeface="Cambria"/>
              </a:rPr>
              <a:t>segmented</a:t>
            </a:r>
            <a:r>
              <a:rPr lang="en-IN" sz="1400" dirty="0">
                <a:latin typeface="Cambria"/>
                <a:cs typeface="Cambria"/>
              </a:rPr>
              <a:t> </a:t>
            </a:r>
            <a:r>
              <a:rPr lang="en-IN" sz="1400" spc="50" dirty="0">
                <a:latin typeface="Cambria"/>
                <a:cs typeface="Cambria"/>
              </a:rPr>
              <a:t>education</a:t>
            </a:r>
            <a:r>
              <a:rPr lang="en-IN" sz="1400" spc="55" dirty="0">
                <a:latin typeface="Cambria"/>
                <a:cs typeface="Cambria"/>
              </a:rPr>
              <a:t> </a:t>
            </a:r>
            <a:r>
              <a:rPr lang="en-IN" sz="1400" spc="45" dirty="0">
                <a:latin typeface="Cambria"/>
                <a:cs typeface="Cambria"/>
              </a:rPr>
              <a:t>type</a:t>
            </a:r>
            <a:r>
              <a:rPr lang="en-IN" sz="1400" dirty="0">
                <a:latin typeface="Cambria"/>
                <a:cs typeface="Cambria"/>
              </a:rPr>
              <a:t> </a:t>
            </a:r>
          </a:p>
          <a:p>
            <a:pPr marL="241300" marR="300990" indent="-228600">
              <a:lnSpc>
                <a:spcPct val="70000"/>
              </a:lnSpc>
              <a:spcBef>
                <a:spcPts val="1595"/>
              </a:spcBef>
              <a:buFont typeface="Wingdings"/>
              <a:buChar char=""/>
              <a:tabLst>
                <a:tab pos="241300" algn="l"/>
              </a:tabLst>
            </a:pPr>
            <a:r>
              <a:rPr lang="en-IN" sz="1400" spc="65" dirty="0">
                <a:latin typeface="Cambria"/>
                <a:cs typeface="Cambria"/>
              </a:rPr>
              <a:t>Occupation</a:t>
            </a:r>
            <a:r>
              <a:rPr lang="en-IN" sz="1400" spc="90" dirty="0">
                <a:latin typeface="Cambria"/>
                <a:cs typeface="Cambria"/>
              </a:rPr>
              <a:t> </a:t>
            </a:r>
            <a:r>
              <a:rPr lang="en-IN" sz="1400" spc="45" dirty="0">
                <a:latin typeface="Cambria"/>
                <a:cs typeface="Cambria"/>
              </a:rPr>
              <a:t>type</a:t>
            </a:r>
            <a:r>
              <a:rPr lang="en-IN" sz="1400" spc="95" dirty="0">
                <a:latin typeface="Cambria"/>
                <a:cs typeface="Cambria"/>
              </a:rPr>
              <a:t> </a:t>
            </a:r>
            <a:r>
              <a:rPr lang="en-IN" sz="1400" spc="80" dirty="0">
                <a:latin typeface="Cambria"/>
                <a:cs typeface="Cambria"/>
              </a:rPr>
              <a:t>and</a:t>
            </a:r>
            <a:r>
              <a:rPr lang="en-IN" sz="1400" spc="90" dirty="0">
                <a:latin typeface="Cambria"/>
                <a:cs typeface="Cambria"/>
              </a:rPr>
              <a:t> </a:t>
            </a:r>
            <a:r>
              <a:rPr lang="en-IN" sz="1400" spc="35" dirty="0">
                <a:latin typeface="Cambria"/>
                <a:cs typeface="Cambria"/>
              </a:rPr>
              <a:t>occupation </a:t>
            </a:r>
            <a:r>
              <a:rPr lang="en-IN" sz="1400" spc="-380" dirty="0">
                <a:latin typeface="Cambria"/>
                <a:cs typeface="Cambria"/>
              </a:rPr>
              <a:t> </a:t>
            </a:r>
            <a:r>
              <a:rPr lang="en-IN" sz="1400" spc="45" dirty="0">
                <a:latin typeface="Cambria"/>
                <a:cs typeface="Cambria"/>
              </a:rPr>
              <a:t>type</a:t>
            </a:r>
            <a:r>
              <a:rPr lang="en-IN" sz="1400" spc="95" dirty="0">
                <a:latin typeface="Cambria"/>
                <a:cs typeface="Cambria"/>
              </a:rPr>
              <a:t> </a:t>
            </a:r>
            <a:r>
              <a:rPr lang="en-IN" sz="1400" spc="55" dirty="0">
                <a:latin typeface="Cambria"/>
                <a:cs typeface="Cambria"/>
              </a:rPr>
              <a:t>segmented</a:t>
            </a:r>
            <a:endParaRPr lang="en-IN" sz="1400" dirty="0">
              <a:latin typeface="Cambria"/>
              <a:cs typeface="Cambria"/>
            </a:endParaRPr>
          </a:p>
          <a:p>
            <a:pPr marL="241300" marR="486409">
              <a:lnSpc>
                <a:spcPts val="1939"/>
              </a:lnSpc>
              <a:spcBef>
                <a:spcPts val="345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endParaRPr lang="en-US" sz="1600" dirty="0">
              <a:latin typeface="Cambria"/>
              <a:cs typeface="Cambri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3AE6F5-EC97-3B44-4F80-CE92AEEC50A9}"/>
              </a:ext>
            </a:extLst>
          </p:cNvPr>
          <p:cNvSpPr txBox="1"/>
          <p:nvPr/>
        </p:nvSpPr>
        <p:spPr>
          <a:xfrm>
            <a:off x="-1554" y="-50960"/>
            <a:ext cx="15224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INSIGHTS: D</a:t>
            </a:r>
          </a:p>
        </p:txBody>
      </p:sp>
      <p:pic>
        <p:nvPicPr>
          <p:cNvPr id="9" name="Picture 8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EAFEDE6A-DE82-B104-2DF8-B950F5699BE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636157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621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81494-25A1-C082-5AD1-54B36A769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000" b="1" i="1" u="sng" dirty="0"/>
              <a:t>Univariate &amp;</a:t>
            </a:r>
            <a:r>
              <a:rPr lang="en-IN" sz="4000" b="1" i="1" u="sng" spc="185" dirty="0"/>
              <a:t> </a:t>
            </a:r>
            <a:r>
              <a:rPr lang="en-IN" sz="4000" b="1" i="1" u="sng" dirty="0"/>
              <a:t>Segmented</a:t>
            </a:r>
            <a:r>
              <a:rPr lang="en-IN" sz="4000" b="1" i="1" u="sng" spc="200" dirty="0"/>
              <a:t> </a:t>
            </a:r>
            <a:r>
              <a:rPr lang="en-IN" sz="4000" b="1" i="1" u="sng" dirty="0"/>
              <a:t>Univariate</a:t>
            </a:r>
            <a:endParaRPr lang="en-IN" i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81202-C089-D8C1-F94D-4F4AE5372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323" y="4957190"/>
            <a:ext cx="3687146" cy="1023732"/>
          </a:xfrm>
        </p:spPr>
        <p:txBody>
          <a:bodyPr>
            <a:normAutofit/>
          </a:bodyPr>
          <a:lstStyle/>
          <a:p>
            <a:pPr marL="12700">
              <a:lnSpc>
                <a:spcPts val="2220"/>
              </a:lnSpc>
              <a:spcBef>
                <a:spcPts val="110"/>
              </a:spcBef>
            </a:pPr>
            <a:r>
              <a:rPr lang="en-US" sz="1400" i="1" spc="90" dirty="0">
                <a:latin typeface="Cambria"/>
                <a:cs typeface="Cambria"/>
              </a:rPr>
              <a:t>The</a:t>
            </a:r>
            <a:r>
              <a:rPr lang="en-US" sz="1400" i="1" spc="85" dirty="0">
                <a:latin typeface="Cambria"/>
                <a:cs typeface="Cambria"/>
              </a:rPr>
              <a:t> maximum</a:t>
            </a:r>
            <a:r>
              <a:rPr lang="en-US" sz="1400" i="1" spc="45" dirty="0">
                <a:latin typeface="Cambria"/>
                <a:cs typeface="Cambria"/>
              </a:rPr>
              <a:t> </a:t>
            </a:r>
            <a:r>
              <a:rPr lang="en-US" sz="1400" i="1" spc="65" dirty="0">
                <a:latin typeface="Cambria"/>
                <a:cs typeface="Cambria"/>
              </a:rPr>
              <a:t>number </a:t>
            </a:r>
            <a:r>
              <a:rPr lang="en-US" sz="1400" i="1" spc="-5" dirty="0">
                <a:latin typeface="Cambria"/>
                <a:cs typeface="Cambria"/>
              </a:rPr>
              <a:t>of</a:t>
            </a:r>
            <a:r>
              <a:rPr lang="en-US" sz="1400" i="1" spc="55" dirty="0">
                <a:latin typeface="Cambria"/>
                <a:cs typeface="Cambria"/>
              </a:rPr>
              <a:t> customers</a:t>
            </a:r>
            <a:r>
              <a:rPr lang="en-US" sz="1400" dirty="0">
                <a:latin typeface="Cambria"/>
                <a:cs typeface="Cambria"/>
              </a:rPr>
              <a:t> </a:t>
            </a:r>
            <a:r>
              <a:rPr lang="en-US" sz="1400" i="1" spc="60" dirty="0">
                <a:latin typeface="Cambria"/>
                <a:cs typeface="Cambria"/>
              </a:rPr>
              <a:t>take </a:t>
            </a:r>
            <a:r>
              <a:rPr lang="en-US" sz="1400" i="1" spc="30" dirty="0">
                <a:latin typeface="Cambria"/>
                <a:cs typeface="Cambria"/>
              </a:rPr>
              <a:t>loan</a:t>
            </a:r>
            <a:r>
              <a:rPr lang="en-US" sz="1400" i="1" spc="55" dirty="0">
                <a:latin typeface="Cambria"/>
                <a:cs typeface="Cambria"/>
              </a:rPr>
              <a:t> </a:t>
            </a:r>
            <a:r>
              <a:rPr lang="en-US" sz="1400" i="1" spc="60" dirty="0">
                <a:latin typeface="Cambria"/>
                <a:cs typeface="Cambria"/>
              </a:rPr>
              <a:t>reside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80" dirty="0">
                <a:latin typeface="Cambria"/>
                <a:cs typeface="Cambria"/>
              </a:rPr>
              <a:t>in</a:t>
            </a:r>
            <a:r>
              <a:rPr lang="en-US" sz="1400" i="1" spc="65" dirty="0">
                <a:latin typeface="Cambria"/>
                <a:cs typeface="Cambria"/>
              </a:rPr>
              <a:t> the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10" dirty="0">
                <a:latin typeface="Cambria"/>
                <a:cs typeface="Cambria"/>
              </a:rPr>
              <a:t>age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range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-5" dirty="0">
                <a:latin typeface="Cambria"/>
                <a:cs typeface="Cambria"/>
              </a:rPr>
              <a:t>of </a:t>
            </a:r>
            <a:r>
              <a:rPr lang="en-US" sz="1400" i="1" dirty="0">
                <a:latin typeface="Cambria"/>
                <a:cs typeface="Cambria"/>
              </a:rPr>
              <a:t>31-40</a:t>
            </a:r>
            <a:endParaRPr lang="en-US" sz="1400" dirty="0">
              <a:latin typeface="Cambria"/>
              <a:cs typeface="Cambria"/>
            </a:endParaRPr>
          </a:p>
          <a:p>
            <a:endParaRPr lang="en-IN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807557-3D5F-4332-B936-8B1F35CDD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05" y="1533526"/>
            <a:ext cx="4161646" cy="3114674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6B05537-A542-471C-8035-D61FBFE55A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5949884"/>
              </p:ext>
            </p:extLst>
          </p:nvPr>
        </p:nvGraphicFramePr>
        <p:xfrm>
          <a:off x="4571999" y="1790700"/>
          <a:ext cx="6162675" cy="2857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7DCC469-1F91-A264-BBB8-3B3F0450BFBF}"/>
              </a:ext>
            </a:extLst>
          </p:cNvPr>
          <p:cNvSpPr txBox="1">
            <a:spLocks/>
          </p:cNvSpPr>
          <p:nvPr/>
        </p:nvSpPr>
        <p:spPr>
          <a:xfrm>
            <a:off x="5571931" y="4953604"/>
            <a:ext cx="3687146" cy="1023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2005"/>
              </a:lnSpc>
              <a:spcBef>
                <a:spcPts val="95"/>
              </a:spcBef>
            </a:pPr>
            <a:r>
              <a:rPr lang="en-US" sz="1400" i="1" spc="75" dirty="0">
                <a:latin typeface="Cambria"/>
                <a:cs typeface="Cambria"/>
              </a:rPr>
              <a:t>The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highest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number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of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defaulters:31-40. </a:t>
            </a:r>
            <a:r>
              <a:rPr lang="en-US" sz="1400" i="1" spc="75" dirty="0">
                <a:latin typeface="Cambria"/>
                <a:cs typeface="Cambria"/>
              </a:rPr>
              <a:t>The </a:t>
            </a:r>
            <a:r>
              <a:rPr lang="en-US" sz="1400" i="1" spc="30" dirty="0">
                <a:latin typeface="Cambria"/>
                <a:cs typeface="Cambria"/>
              </a:rPr>
              <a:t>lowest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number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of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defaulters: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20" dirty="0">
                <a:latin typeface="Cambria"/>
                <a:cs typeface="Cambria"/>
              </a:rPr>
              <a:t>60+ </a:t>
            </a:r>
            <a:r>
              <a:rPr lang="en-US" sz="1400" i="1" spc="35" dirty="0">
                <a:latin typeface="Cambria"/>
                <a:cs typeface="Cambria"/>
              </a:rPr>
              <a:t>and</a:t>
            </a:r>
            <a:r>
              <a:rPr lang="en-US" sz="1400" i="1" spc="45" dirty="0">
                <a:latin typeface="Cambria"/>
                <a:cs typeface="Cambria"/>
              </a:rPr>
              <a:t> </a:t>
            </a:r>
            <a:r>
              <a:rPr lang="en-US" sz="1400" i="1" spc="10" dirty="0">
                <a:latin typeface="Cambria"/>
                <a:cs typeface="Cambria"/>
              </a:rPr>
              <a:t>above</a:t>
            </a:r>
            <a:endParaRPr lang="en-US" sz="1400" dirty="0">
              <a:latin typeface="Cambria"/>
              <a:cs typeface="Cambri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319423-C70D-25F9-72E2-8127450CE306}"/>
              </a:ext>
            </a:extLst>
          </p:cNvPr>
          <p:cNvSpPr txBox="1"/>
          <p:nvPr/>
        </p:nvSpPr>
        <p:spPr>
          <a:xfrm>
            <a:off x="-76977" y="-4207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INSIGHTS: D</a:t>
            </a:r>
          </a:p>
        </p:txBody>
      </p:sp>
      <p:pic>
        <p:nvPicPr>
          <p:cNvPr id="11" name="Picture 10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93822AE1-CDEC-665B-45FE-70F850AA0DD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636157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95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20DA-41BE-B043-57C1-266D33481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000" b="1" i="1" u="sng" dirty="0"/>
              <a:t>Univariate &amp;</a:t>
            </a:r>
            <a:r>
              <a:rPr lang="en-IN" sz="4000" b="1" i="1" u="sng" spc="185" dirty="0"/>
              <a:t> </a:t>
            </a:r>
            <a:r>
              <a:rPr lang="en-IN" sz="4000" b="1" i="1" u="sng" dirty="0"/>
              <a:t>Segmented</a:t>
            </a:r>
            <a:r>
              <a:rPr lang="en-IN" sz="4000" b="1" i="1" u="sng" spc="200" dirty="0"/>
              <a:t> </a:t>
            </a:r>
            <a:r>
              <a:rPr lang="en-IN" sz="4000" b="1" i="1" u="sng" dirty="0"/>
              <a:t>Univariate</a:t>
            </a:r>
            <a:endParaRPr lang="en-IN" i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B4A12-95F9-FF01-B8A9-6443D25FF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555" y="5290456"/>
            <a:ext cx="5049416" cy="825759"/>
          </a:xfrm>
        </p:spPr>
        <p:txBody>
          <a:bodyPr>
            <a:normAutofit/>
          </a:bodyPr>
          <a:lstStyle/>
          <a:p>
            <a:pPr marL="12700">
              <a:lnSpc>
                <a:spcPts val="2220"/>
              </a:lnSpc>
              <a:spcBef>
                <a:spcPts val="110"/>
              </a:spcBef>
            </a:pPr>
            <a:r>
              <a:rPr lang="en-US" sz="1400" i="1" spc="90" dirty="0">
                <a:latin typeface="Cambria"/>
                <a:cs typeface="Cambria"/>
              </a:rPr>
              <a:t>The</a:t>
            </a:r>
            <a:r>
              <a:rPr lang="en-US" sz="1400" i="1" spc="80" dirty="0">
                <a:latin typeface="Cambria"/>
                <a:cs typeface="Cambria"/>
              </a:rPr>
              <a:t> maximum</a:t>
            </a:r>
            <a:r>
              <a:rPr lang="en-US" sz="1400" i="1" spc="40" dirty="0">
                <a:latin typeface="Cambria"/>
                <a:cs typeface="Cambria"/>
              </a:rPr>
              <a:t> </a:t>
            </a:r>
            <a:r>
              <a:rPr lang="en-US" sz="1400" i="1" spc="65" dirty="0">
                <a:latin typeface="Cambria"/>
                <a:cs typeface="Cambria"/>
              </a:rPr>
              <a:t>number </a:t>
            </a:r>
            <a:r>
              <a:rPr lang="en-US" sz="1400" i="1" spc="-5" dirty="0">
                <a:latin typeface="Cambria"/>
                <a:cs typeface="Cambria"/>
              </a:rPr>
              <a:t>of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customers</a:t>
            </a:r>
            <a:r>
              <a:rPr lang="en-US" sz="1400" dirty="0">
                <a:latin typeface="Cambria"/>
                <a:cs typeface="Cambria"/>
              </a:rPr>
              <a:t> </a:t>
            </a:r>
            <a:r>
              <a:rPr lang="en-US" sz="1400" i="1" spc="25" dirty="0">
                <a:latin typeface="Cambria"/>
                <a:cs typeface="Cambria"/>
              </a:rPr>
              <a:t>who</a:t>
            </a:r>
            <a:r>
              <a:rPr lang="en-US" sz="1400" i="1" spc="55" dirty="0">
                <a:latin typeface="Cambria"/>
                <a:cs typeface="Cambria"/>
              </a:rPr>
              <a:t> </a:t>
            </a:r>
            <a:r>
              <a:rPr lang="en-US" sz="1400" i="1" spc="60" dirty="0">
                <a:latin typeface="Cambria"/>
                <a:cs typeface="Cambria"/>
              </a:rPr>
              <a:t>take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45" dirty="0">
                <a:latin typeface="Cambria"/>
                <a:cs typeface="Cambria"/>
              </a:rPr>
              <a:t>loans</a:t>
            </a:r>
            <a:r>
              <a:rPr lang="en-US" sz="1400" i="1" spc="50" dirty="0">
                <a:latin typeface="Cambria"/>
                <a:cs typeface="Cambria"/>
              </a:rPr>
              <a:t> </a:t>
            </a:r>
            <a:r>
              <a:rPr lang="en-US" sz="1400" i="1" spc="60" dirty="0">
                <a:latin typeface="Cambria"/>
                <a:cs typeface="Cambria"/>
              </a:rPr>
              <a:t>reside</a:t>
            </a:r>
            <a:r>
              <a:rPr lang="en-US" sz="1400" i="1" spc="50" dirty="0">
                <a:latin typeface="Cambria"/>
                <a:cs typeface="Cambria"/>
              </a:rPr>
              <a:t> </a:t>
            </a:r>
            <a:r>
              <a:rPr lang="en-US" sz="1400" i="1" spc="80" dirty="0">
                <a:latin typeface="Cambria"/>
                <a:cs typeface="Cambria"/>
              </a:rPr>
              <a:t>in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5" dirty="0">
                <a:latin typeface="Cambria"/>
                <a:cs typeface="Cambria"/>
              </a:rPr>
              <a:t>0-9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60" dirty="0">
                <a:latin typeface="Cambria"/>
                <a:cs typeface="Cambria"/>
              </a:rPr>
              <a:t>years</a:t>
            </a:r>
            <a:r>
              <a:rPr lang="en-US" sz="1400" i="1" spc="50" dirty="0">
                <a:latin typeface="Cambria"/>
                <a:cs typeface="Cambria"/>
              </a:rPr>
              <a:t> </a:t>
            </a:r>
            <a:r>
              <a:rPr lang="en-US" sz="1400" i="1" spc="-5" dirty="0">
                <a:latin typeface="Cambria"/>
                <a:cs typeface="Cambria"/>
              </a:rPr>
              <a:t>of </a:t>
            </a:r>
            <a:r>
              <a:rPr lang="en-US" sz="1400" i="1" spc="50" dirty="0">
                <a:latin typeface="Cambria"/>
                <a:cs typeface="Cambria"/>
              </a:rPr>
              <a:t>experience</a:t>
            </a:r>
            <a:endParaRPr lang="en-US" sz="1400" dirty="0">
              <a:latin typeface="Cambria"/>
              <a:cs typeface="Cambria"/>
            </a:endParaRPr>
          </a:p>
          <a:p>
            <a:endParaRPr lang="en-IN" sz="14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63CABD6-B81E-4F30-9CB5-2F9A693682D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9983526"/>
              </p:ext>
            </p:extLst>
          </p:nvPr>
        </p:nvGraphicFramePr>
        <p:xfrm>
          <a:off x="838200" y="2103437"/>
          <a:ext cx="5181600" cy="2878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4A26412-F44A-4F33-8711-515CEA291D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4642337"/>
              </p:ext>
            </p:extLst>
          </p:nvPr>
        </p:nvGraphicFramePr>
        <p:xfrm>
          <a:off x="6448425" y="2266950"/>
          <a:ext cx="4972050" cy="2809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ED30EFA-2983-FCB7-933F-DDC5296225F4}"/>
              </a:ext>
            </a:extLst>
          </p:cNvPr>
          <p:cNvSpPr txBox="1"/>
          <p:nvPr/>
        </p:nvSpPr>
        <p:spPr>
          <a:xfrm>
            <a:off x="6716098" y="5290456"/>
            <a:ext cx="4284694" cy="10140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ts val="2005"/>
              </a:lnSpc>
              <a:spcBef>
                <a:spcPts val="95"/>
              </a:spcBef>
            </a:pPr>
            <a:r>
              <a:rPr lang="en-US" sz="1400" i="1" spc="75" dirty="0">
                <a:latin typeface="Cambria"/>
                <a:cs typeface="Cambria"/>
              </a:rPr>
              <a:t>The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highest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number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of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defaulters:0-9</a:t>
            </a:r>
            <a:endParaRPr lang="en-US" sz="1400" dirty="0">
              <a:latin typeface="Cambria"/>
              <a:cs typeface="Cambria"/>
            </a:endParaRPr>
          </a:p>
          <a:p>
            <a:pPr marL="12700">
              <a:lnSpc>
                <a:spcPts val="1730"/>
              </a:lnSpc>
            </a:pPr>
            <a:r>
              <a:rPr lang="en-US" sz="1400" i="1" spc="45" dirty="0">
                <a:latin typeface="Cambria"/>
                <a:cs typeface="Cambria"/>
              </a:rPr>
              <a:t>years</a:t>
            </a:r>
            <a:endParaRPr lang="en-US" sz="1400" dirty="0">
              <a:latin typeface="Cambria"/>
              <a:cs typeface="Cambria"/>
            </a:endParaRPr>
          </a:p>
          <a:p>
            <a:pPr marL="12700" marR="5080">
              <a:lnSpc>
                <a:spcPct val="75800"/>
              </a:lnSpc>
              <a:spcBef>
                <a:spcPts val="280"/>
              </a:spcBef>
            </a:pPr>
            <a:r>
              <a:rPr lang="en-US" sz="1400" i="1" spc="75" dirty="0">
                <a:latin typeface="Cambria"/>
                <a:cs typeface="Cambria"/>
              </a:rPr>
              <a:t>The </a:t>
            </a:r>
            <a:r>
              <a:rPr lang="en-US" sz="1400" i="1" spc="30" dirty="0">
                <a:latin typeface="Cambria"/>
                <a:cs typeface="Cambria"/>
              </a:rPr>
              <a:t>lowest</a:t>
            </a:r>
            <a:r>
              <a:rPr lang="en-US" sz="1400" i="1" spc="9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number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of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defaulters: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30-39 </a:t>
            </a:r>
            <a:r>
              <a:rPr lang="en-US" sz="1400" i="1" spc="-400" dirty="0">
                <a:latin typeface="Cambria"/>
                <a:cs typeface="Cambria"/>
              </a:rPr>
              <a:t> </a:t>
            </a:r>
            <a:r>
              <a:rPr lang="en-US" sz="1400" i="1" spc="60" dirty="0">
                <a:latin typeface="Cambria"/>
                <a:cs typeface="Cambria"/>
              </a:rPr>
              <a:t>years.</a:t>
            </a:r>
            <a:endParaRPr lang="en-US" sz="1400" dirty="0">
              <a:latin typeface="Cambria"/>
              <a:cs typeface="Cambria"/>
            </a:endParaRPr>
          </a:p>
          <a:p>
            <a:pPr marL="9144" algn="l" rtl="0" eaLnBrk="1" latinLnBrk="0" hangingPunct="1">
              <a:lnSpc>
                <a:spcPts val="2005"/>
              </a:lnSpc>
              <a:spcBef>
                <a:spcPts val="95"/>
              </a:spcBef>
              <a:spcAft>
                <a:spcPts val="0"/>
              </a:spcAft>
            </a:pPr>
            <a:endParaRPr lang="en-IN" sz="1400" dirty="0">
              <a:effectLst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A772A5-9CB8-CE3B-C255-E1D45CB63E93}"/>
              </a:ext>
            </a:extLst>
          </p:cNvPr>
          <p:cNvSpPr txBox="1"/>
          <p:nvPr/>
        </p:nvSpPr>
        <p:spPr>
          <a:xfrm>
            <a:off x="-1554" y="-65779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INSIGHTS: D</a:t>
            </a:r>
          </a:p>
        </p:txBody>
      </p:sp>
      <p:pic>
        <p:nvPicPr>
          <p:cNvPr id="11" name="Picture 10" descr="A graphic design on a graph paper&#10;&#10;Description automatically generated">
            <a:extLst>
              <a:ext uri="{FF2B5EF4-FFF2-40B4-BE49-F238E27FC236}">
                <a16:creationId xmlns:a16="http://schemas.microsoft.com/office/drawing/2014/main" id="{8B6E3316-585B-8638-A550-F33711563E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19" y="5317425"/>
            <a:ext cx="1540565" cy="154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53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F2A88-AF32-DE20-EB9B-29E917040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000" b="1" i="1" u="sng" dirty="0"/>
              <a:t>Univariate &amp;</a:t>
            </a:r>
            <a:r>
              <a:rPr lang="en-IN" sz="4000" b="1" i="1" u="sng" spc="185" dirty="0"/>
              <a:t> </a:t>
            </a:r>
            <a:r>
              <a:rPr lang="en-IN" sz="4000" b="1" i="1" u="sng" dirty="0"/>
              <a:t>Segmented</a:t>
            </a:r>
            <a:r>
              <a:rPr lang="en-IN" sz="4000" b="1" i="1" u="sng" spc="200" dirty="0"/>
              <a:t> </a:t>
            </a:r>
            <a:r>
              <a:rPr lang="en-IN" sz="4000" b="1" i="1" u="sng" dirty="0"/>
              <a:t>Univariate</a:t>
            </a:r>
            <a:endParaRPr lang="en-IN" i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2A5CE-C9B8-1102-8B3C-B7E7E4CA8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6180" y="4912373"/>
            <a:ext cx="3575180" cy="671804"/>
          </a:xfrm>
        </p:spPr>
        <p:txBody>
          <a:bodyPr>
            <a:normAutofit/>
          </a:bodyPr>
          <a:lstStyle/>
          <a:p>
            <a:r>
              <a:rPr lang="en-IN" sz="1400" dirty="0"/>
              <a:t>The Number of female customer is much more than other genders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DEAAB7F-4754-4BC1-AC6A-F0C694881E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109272"/>
              </p:ext>
            </p:extLst>
          </p:nvPr>
        </p:nvGraphicFramePr>
        <p:xfrm>
          <a:off x="1085850" y="1609725"/>
          <a:ext cx="5629275" cy="3326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3AA30F9-23F5-434A-983D-318A8AF568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2899938"/>
              </p:ext>
            </p:extLst>
          </p:nvPr>
        </p:nvGraphicFramePr>
        <p:xfrm>
          <a:off x="6962774" y="2006082"/>
          <a:ext cx="4143375" cy="27152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4440078-4B28-074B-D64A-419FFED5CC83}"/>
              </a:ext>
            </a:extLst>
          </p:cNvPr>
          <p:cNvSpPr txBox="1">
            <a:spLocks/>
          </p:cNvSpPr>
          <p:nvPr/>
        </p:nvSpPr>
        <p:spPr>
          <a:xfrm>
            <a:off x="7255717" y="4912373"/>
            <a:ext cx="3575180" cy="6718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400" dirty="0"/>
              <a:t>Female customer have more numbers of defaulter compared to other genders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B6EB6A-D72E-42E1-9DEB-DA67DFA0C539}"/>
              </a:ext>
            </a:extLst>
          </p:cNvPr>
          <p:cNvSpPr txBox="1"/>
          <p:nvPr/>
        </p:nvSpPr>
        <p:spPr>
          <a:xfrm>
            <a:off x="-1554" y="-4207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INSIGHTS: D</a:t>
            </a:r>
          </a:p>
        </p:txBody>
      </p:sp>
      <p:pic>
        <p:nvPicPr>
          <p:cNvPr id="11" name="Picture 10" descr="A graphic design on a graph paper&#10;&#10;Description automatically generated">
            <a:extLst>
              <a:ext uri="{FF2B5EF4-FFF2-40B4-BE49-F238E27FC236}">
                <a16:creationId xmlns:a16="http://schemas.microsoft.com/office/drawing/2014/main" id="{2AE48128-871B-09DB-3210-CC0A3826221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19" y="5317425"/>
            <a:ext cx="1540565" cy="154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65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DE379-D640-B92D-6E79-71D3E78BC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000" b="1" i="1" u="sng" dirty="0"/>
              <a:t>Univariate &amp;</a:t>
            </a:r>
            <a:r>
              <a:rPr lang="en-IN" sz="4000" b="1" i="1" u="sng" spc="185" dirty="0"/>
              <a:t> </a:t>
            </a:r>
            <a:r>
              <a:rPr lang="en-IN" sz="4000" b="1" i="1" u="sng" dirty="0"/>
              <a:t>Segmented</a:t>
            </a:r>
            <a:r>
              <a:rPr lang="en-IN" sz="4000" b="1" i="1" u="sng" spc="200" dirty="0"/>
              <a:t> </a:t>
            </a:r>
            <a:r>
              <a:rPr lang="en-IN" sz="4000" b="1" i="1" u="sng" dirty="0"/>
              <a:t>Univariate</a:t>
            </a:r>
            <a:endParaRPr lang="en-IN" i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4D0D5-775A-C1CA-E2B3-962533A44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58407"/>
            <a:ext cx="3239278" cy="1034467"/>
          </a:xfrm>
        </p:spPr>
        <p:txBody>
          <a:bodyPr>
            <a:noAutofit/>
          </a:bodyPr>
          <a:lstStyle/>
          <a:p>
            <a:r>
              <a:rPr lang="en-IN" sz="1600" dirty="0"/>
              <a:t>Most customers were </a:t>
            </a:r>
            <a:r>
              <a:rPr lang="en-US" sz="1600" i="1" spc="40" dirty="0">
                <a:latin typeface="Cambria"/>
                <a:cs typeface="Cambria"/>
              </a:rPr>
              <a:t>unaccompanied</a:t>
            </a:r>
            <a:r>
              <a:rPr lang="en-US" sz="1600" i="1" spc="30" dirty="0">
                <a:latin typeface="Cambria"/>
                <a:cs typeface="Cambria"/>
              </a:rPr>
              <a:t> at</a:t>
            </a:r>
            <a:r>
              <a:rPr lang="en-US" sz="1600" i="1" spc="60" dirty="0">
                <a:latin typeface="Cambria"/>
                <a:cs typeface="Cambria"/>
              </a:rPr>
              <a:t> </a:t>
            </a:r>
            <a:r>
              <a:rPr lang="en-US" sz="1600" i="1" spc="65" dirty="0">
                <a:latin typeface="Cambria"/>
                <a:cs typeface="Cambria"/>
              </a:rPr>
              <a:t>the </a:t>
            </a:r>
            <a:r>
              <a:rPr lang="en-US" sz="1600" i="1" spc="60" dirty="0">
                <a:latin typeface="Cambria"/>
                <a:cs typeface="Cambria"/>
              </a:rPr>
              <a:t>time</a:t>
            </a:r>
            <a:r>
              <a:rPr lang="en-US" sz="1600" i="1" spc="35" dirty="0">
                <a:latin typeface="Cambria"/>
                <a:cs typeface="Cambria"/>
              </a:rPr>
              <a:t> </a:t>
            </a:r>
            <a:r>
              <a:rPr lang="en-US" sz="1600" i="1" spc="-5" dirty="0">
                <a:latin typeface="Cambria"/>
                <a:cs typeface="Cambria"/>
              </a:rPr>
              <a:t>of </a:t>
            </a:r>
            <a:r>
              <a:rPr lang="en-US" sz="1600" i="1" spc="75" dirty="0">
                <a:latin typeface="Cambria"/>
                <a:cs typeface="Cambria"/>
              </a:rPr>
              <a:t>issuing</a:t>
            </a:r>
            <a:r>
              <a:rPr lang="en-US" sz="1600" i="1" spc="70" dirty="0">
                <a:latin typeface="Cambria"/>
                <a:cs typeface="Cambria"/>
              </a:rPr>
              <a:t> </a:t>
            </a:r>
            <a:r>
              <a:rPr lang="en-US" sz="1600" i="1" spc="45" dirty="0">
                <a:latin typeface="Cambria"/>
                <a:cs typeface="Cambria"/>
              </a:rPr>
              <a:t>loans</a:t>
            </a:r>
            <a:r>
              <a:rPr lang="en-US" sz="1600" i="1" spc="65" dirty="0">
                <a:latin typeface="Cambria"/>
                <a:cs typeface="Cambria"/>
              </a:rPr>
              <a:t> </a:t>
            </a:r>
            <a:r>
              <a:rPr lang="en-US" sz="1600" i="1" spc="-10" dirty="0">
                <a:latin typeface="Cambria"/>
                <a:cs typeface="Cambria"/>
              </a:rPr>
              <a:t>to</a:t>
            </a:r>
            <a:r>
              <a:rPr lang="en-US" sz="1600" i="1" spc="85" dirty="0">
                <a:latin typeface="Cambria"/>
                <a:cs typeface="Cambria"/>
              </a:rPr>
              <a:t> </a:t>
            </a:r>
            <a:r>
              <a:rPr lang="en-US" sz="1600" i="1" spc="75" dirty="0">
                <a:latin typeface="Cambria"/>
                <a:cs typeface="Cambria"/>
              </a:rPr>
              <a:t>themselves</a:t>
            </a:r>
            <a:r>
              <a:rPr lang="en-US" sz="1600" i="1" spc="50" dirty="0">
                <a:latin typeface="Cambria"/>
                <a:cs typeface="Cambria"/>
              </a:rPr>
              <a:t> </a:t>
            </a:r>
            <a:r>
              <a:rPr lang="en-US" sz="1600" i="1" spc="30" dirty="0">
                <a:latin typeface="Cambria"/>
                <a:cs typeface="Cambria"/>
              </a:rPr>
              <a:t>from</a:t>
            </a:r>
            <a:r>
              <a:rPr lang="en-US" sz="1600" i="1" spc="65" dirty="0">
                <a:latin typeface="Cambria"/>
                <a:cs typeface="Cambria"/>
              </a:rPr>
              <a:t> </a:t>
            </a:r>
            <a:r>
              <a:rPr lang="en-US" sz="1600" i="1" spc="60" dirty="0">
                <a:latin typeface="Cambria"/>
                <a:cs typeface="Cambria"/>
              </a:rPr>
              <a:t>the bank</a:t>
            </a:r>
            <a:endParaRPr lang="en-US" sz="1600" dirty="0">
              <a:latin typeface="Cambria"/>
              <a:cs typeface="Cambria"/>
            </a:endParaRPr>
          </a:p>
          <a:p>
            <a:endParaRPr lang="en-US" sz="1600" dirty="0">
              <a:latin typeface="Cambria"/>
              <a:cs typeface="Cambria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B5E0CE6-61AB-48D1-AFD4-61FAB8229D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2998807"/>
              </p:ext>
            </p:extLst>
          </p:nvPr>
        </p:nvGraphicFramePr>
        <p:xfrm>
          <a:off x="1041581" y="2299969"/>
          <a:ext cx="3035897" cy="2773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3113F65-A649-410E-B92D-3FD0459E9D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6717279"/>
              </p:ext>
            </p:extLst>
          </p:nvPr>
        </p:nvGraphicFramePr>
        <p:xfrm>
          <a:off x="4491804" y="2692245"/>
          <a:ext cx="3208391" cy="2697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E2D8120-6827-4CDC-AE25-109BC34730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3522143"/>
              </p:ext>
            </p:extLst>
          </p:nvPr>
        </p:nvGraphicFramePr>
        <p:xfrm>
          <a:off x="8095359" y="2259965"/>
          <a:ext cx="2941025" cy="27412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F65EC22-8453-8FA6-529F-9FD33E17FCBB}"/>
              </a:ext>
            </a:extLst>
          </p:cNvPr>
          <p:cNvSpPr txBox="1"/>
          <p:nvPr/>
        </p:nvSpPr>
        <p:spPr>
          <a:xfrm>
            <a:off x="4077478" y="5458407"/>
            <a:ext cx="4124130" cy="1671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">
              <a:lnSpc>
                <a:spcPts val="2005"/>
              </a:lnSpc>
              <a:spcBef>
                <a:spcPts val="95"/>
              </a:spcBef>
            </a:pPr>
            <a:r>
              <a:rPr lang="en-IN" sz="1400" i="1" spc="85" dirty="0">
                <a:latin typeface="Cambria"/>
                <a:cs typeface="Cambria"/>
              </a:rPr>
              <a:t>Maximum</a:t>
            </a:r>
            <a:r>
              <a:rPr lang="en-IN" sz="1400" i="1" spc="55" dirty="0">
                <a:latin typeface="Cambria"/>
                <a:cs typeface="Cambria"/>
              </a:rPr>
              <a:t> </a:t>
            </a:r>
            <a:r>
              <a:rPr lang="en-IN" sz="1400" i="1" spc="50" dirty="0">
                <a:latin typeface="Cambria"/>
                <a:cs typeface="Cambria"/>
              </a:rPr>
              <a:t>number</a:t>
            </a:r>
            <a:r>
              <a:rPr lang="en-IN" sz="1400" i="1" spc="70" dirty="0">
                <a:latin typeface="Cambria"/>
                <a:cs typeface="Cambria"/>
              </a:rPr>
              <a:t> </a:t>
            </a:r>
            <a:r>
              <a:rPr lang="en-IN" sz="1400" i="1" spc="-10" dirty="0">
                <a:latin typeface="Cambria"/>
                <a:cs typeface="Cambria"/>
              </a:rPr>
              <a:t>of</a:t>
            </a:r>
            <a:r>
              <a:rPr lang="en-IN" sz="1400" i="1" spc="70" dirty="0">
                <a:latin typeface="Cambria"/>
                <a:cs typeface="Cambria"/>
              </a:rPr>
              <a:t> </a:t>
            </a:r>
            <a:r>
              <a:rPr lang="en-IN" sz="1400" i="1" spc="35" dirty="0">
                <a:latin typeface="Cambria"/>
                <a:cs typeface="Cambria"/>
              </a:rPr>
              <a:t>defaulters:</a:t>
            </a:r>
            <a:endParaRPr lang="en-IN" sz="1400" dirty="0">
              <a:latin typeface="Cambria"/>
              <a:cs typeface="Cambria"/>
            </a:endParaRPr>
          </a:p>
          <a:p>
            <a:pPr marL="9144">
              <a:lnSpc>
                <a:spcPts val="2005"/>
              </a:lnSpc>
              <a:spcBef>
                <a:spcPts val="95"/>
              </a:spcBef>
            </a:pPr>
            <a:r>
              <a:rPr lang="en-IN" sz="1400" b="1" i="1" spc="-35" dirty="0">
                <a:latin typeface="Cambria"/>
                <a:cs typeface="Cambria"/>
              </a:rPr>
              <a:t>Unaccompanied</a:t>
            </a:r>
            <a:r>
              <a:rPr lang="en-IN" sz="1400" b="1" i="1" spc="15" dirty="0">
                <a:latin typeface="Cambria"/>
                <a:cs typeface="Cambria"/>
              </a:rPr>
              <a:t> </a:t>
            </a:r>
            <a:r>
              <a:rPr lang="en-IN" sz="1400" b="1" i="1" spc="-50" dirty="0">
                <a:latin typeface="Cambria"/>
                <a:cs typeface="Cambria"/>
              </a:rPr>
              <a:t>people</a:t>
            </a:r>
          </a:p>
          <a:p>
            <a:pPr marL="9144">
              <a:lnSpc>
                <a:spcPts val="2005"/>
              </a:lnSpc>
              <a:spcBef>
                <a:spcPts val="95"/>
              </a:spcBef>
            </a:pPr>
            <a:r>
              <a:rPr lang="en-US" sz="1400" i="1" spc="75" dirty="0">
                <a:latin typeface="Cambria"/>
                <a:cs typeface="Cambria"/>
              </a:rPr>
              <a:t>The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70" dirty="0">
                <a:latin typeface="Cambria"/>
                <a:cs typeface="Cambria"/>
              </a:rPr>
              <a:t>minimum </a:t>
            </a:r>
            <a:r>
              <a:rPr lang="en-US" sz="1400" i="1" spc="50" dirty="0">
                <a:latin typeface="Cambria"/>
                <a:cs typeface="Cambria"/>
              </a:rPr>
              <a:t>number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of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40" dirty="0">
                <a:latin typeface="Cambria"/>
                <a:cs typeface="Cambria"/>
              </a:rPr>
              <a:t>defaulters:</a:t>
            </a:r>
            <a:endParaRPr lang="en-US" sz="1400" dirty="0">
              <a:latin typeface="Cambria"/>
              <a:cs typeface="Cambria"/>
            </a:endParaRPr>
          </a:p>
          <a:p>
            <a:pPr marL="9144">
              <a:lnSpc>
                <a:spcPts val="2005"/>
              </a:lnSpc>
              <a:spcBef>
                <a:spcPts val="95"/>
              </a:spcBef>
            </a:pPr>
            <a:r>
              <a:rPr lang="en-US" sz="1400" i="1" spc="70" dirty="0">
                <a:latin typeface="Cambria"/>
                <a:cs typeface="Cambria"/>
              </a:rPr>
              <a:t>Customers</a:t>
            </a:r>
            <a:r>
              <a:rPr lang="en-US" sz="1400" i="1" spc="9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with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b="1" i="1" spc="-25" dirty="0">
                <a:latin typeface="Cambria"/>
                <a:cs typeface="Cambria"/>
              </a:rPr>
              <a:t>spouses,</a:t>
            </a:r>
            <a:r>
              <a:rPr lang="en-US" sz="1400" b="1" i="1" spc="45" dirty="0">
                <a:latin typeface="Cambria"/>
                <a:cs typeface="Cambria"/>
              </a:rPr>
              <a:t> </a:t>
            </a:r>
            <a:r>
              <a:rPr lang="en-US" sz="1400" b="1" i="1" spc="-45" dirty="0">
                <a:latin typeface="Cambria"/>
                <a:cs typeface="Cambria"/>
              </a:rPr>
              <a:t>and</a:t>
            </a:r>
            <a:r>
              <a:rPr lang="en-US" sz="1400" b="1" i="1" spc="55" dirty="0">
                <a:latin typeface="Cambria"/>
                <a:cs typeface="Cambria"/>
              </a:rPr>
              <a:t> </a:t>
            </a:r>
            <a:r>
              <a:rPr lang="en-US" sz="1400" b="1" i="1" spc="-20" dirty="0">
                <a:latin typeface="Cambria"/>
                <a:cs typeface="Cambria"/>
              </a:rPr>
              <a:t>partners</a:t>
            </a:r>
            <a:r>
              <a:rPr lang="en-US" sz="1400" i="1" spc="-20" dirty="0">
                <a:latin typeface="Cambria"/>
                <a:cs typeface="Cambria"/>
              </a:rPr>
              <a:t>.</a:t>
            </a:r>
            <a:endParaRPr lang="en-US" sz="1400" dirty="0">
              <a:latin typeface="Cambria"/>
              <a:cs typeface="Cambria"/>
            </a:endParaRPr>
          </a:p>
          <a:p>
            <a:pPr marL="9144">
              <a:lnSpc>
                <a:spcPts val="2005"/>
              </a:lnSpc>
              <a:spcBef>
                <a:spcPts val="95"/>
              </a:spcBef>
            </a:pPr>
            <a:endParaRPr lang="en-IN" sz="1400" dirty="0">
              <a:latin typeface="Cambria"/>
              <a:cs typeface="Cambria"/>
            </a:endParaRPr>
          </a:p>
          <a:p>
            <a:pPr marL="9144" algn="l" rtl="0" eaLnBrk="1" latinLnBrk="0" hangingPunct="1">
              <a:lnSpc>
                <a:spcPts val="2005"/>
              </a:lnSpc>
              <a:spcBef>
                <a:spcPts val="95"/>
              </a:spcBef>
              <a:spcAft>
                <a:spcPts val="0"/>
              </a:spcAft>
            </a:pPr>
            <a:endParaRPr lang="en-IN" sz="140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F22FC5-BF12-6077-8820-7CB372510C12}"/>
              </a:ext>
            </a:extLst>
          </p:cNvPr>
          <p:cNvSpPr txBox="1"/>
          <p:nvPr/>
        </p:nvSpPr>
        <p:spPr>
          <a:xfrm>
            <a:off x="7707643" y="5508758"/>
            <a:ext cx="4266422" cy="9841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ts val="2220"/>
              </a:lnSpc>
              <a:spcBef>
                <a:spcPts val="115"/>
              </a:spcBef>
            </a:pPr>
            <a:r>
              <a:rPr lang="en-US" sz="1400" i="1" spc="90" dirty="0">
                <a:latin typeface="Cambria"/>
                <a:cs typeface="Cambria"/>
              </a:rPr>
              <a:t>Most</a:t>
            </a:r>
            <a:r>
              <a:rPr lang="en-US" sz="1400" i="1" spc="50" dirty="0">
                <a:latin typeface="Cambria"/>
                <a:cs typeface="Cambria"/>
              </a:rPr>
              <a:t> </a:t>
            </a:r>
            <a:r>
              <a:rPr lang="en-US" sz="1400" i="1" spc="-5" dirty="0">
                <a:latin typeface="Cambria"/>
                <a:cs typeface="Cambria"/>
              </a:rPr>
              <a:t>of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customers</a:t>
            </a:r>
            <a:r>
              <a:rPr lang="en-US" sz="1400" i="1" spc="55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completed</a:t>
            </a:r>
            <a:endParaRPr lang="en-US" sz="1400" dirty="0">
              <a:latin typeface="Cambria"/>
              <a:cs typeface="Cambria"/>
            </a:endParaRPr>
          </a:p>
          <a:p>
            <a:pPr marL="12700">
              <a:lnSpc>
                <a:spcPts val="1920"/>
              </a:lnSpc>
            </a:pPr>
            <a:r>
              <a:rPr lang="en-US" sz="1400" i="1" spc="55" dirty="0">
                <a:latin typeface="Cambria"/>
                <a:cs typeface="Cambria"/>
              </a:rPr>
              <a:t>their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15" dirty="0">
                <a:latin typeface="Cambria"/>
                <a:cs typeface="Cambria"/>
              </a:rPr>
              <a:t>secondary/special</a:t>
            </a:r>
            <a:r>
              <a:rPr lang="en-US" sz="1400" i="1" spc="40" dirty="0">
                <a:latin typeface="Cambria"/>
                <a:cs typeface="Cambria"/>
              </a:rPr>
              <a:t> secondary</a:t>
            </a:r>
            <a:endParaRPr lang="en-US" sz="1400" dirty="0">
              <a:latin typeface="Cambria"/>
              <a:cs typeface="Cambria"/>
            </a:endParaRPr>
          </a:p>
          <a:p>
            <a:pPr marL="12700" marR="236854">
              <a:lnSpc>
                <a:spcPct val="76200"/>
              </a:lnSpc>
              <a:spcBef>
                <a:spcPts val="300"/>
              </a:spcBef>
            </a:pPr>
            <a:r>
              <a:rPr lang="en-US" sz="1400" i="1" spc="50" dirty="0">
                <a:latin typeface="Cambria"/>
                <a:cs typeface="Cambria"/>
              </a:rPr>
              <a:t>examination</a:t>
            </a:r>
            <a:r>
              <a:rPr lang="en-US" sz="1400" i="1" spc="40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at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65" dirty="0">
                <a:latin typeface="Cambria"/>
                <a:cs typeface="Cambria"/>
              </a:rPr>
              <a:t>the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60" dirty="0">
                <a:latin typeface="Cambria"/>
                <a:cs typeface="Cambria"/>
              </a:rPr>
              <a:t>time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-5" dirty="0">
                <a:latin typeface="Cambria"/>
                <a:cs typeface="Cambria"/>
              </a:rPr>
              <a:t>of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75" dirty="0">
                <a:latin typeface="Cambria"/>
                <a:cs typeface="Cambria"/>
              </a:rPr>
              <a:t>issuing 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45" dirty="0">
                <a:latin typeface="Cambria"/>
                <a:cs typeface="Cambria"/>
              </a:rPr>
              <a:t>loans</a:t>
            </a:r>
            <a:r>
              <a:rPr lang="en-US" sz="1400" i="1" spc="55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to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75" dirty="0">
                <a:latin typeface="Cambria"/>
                <a:cs typeface="Cambria"/>
              </a:rPr>
              <a:t>themselves</a:t>
            </a:r>
            <a:r>
              <a:rPr lang="en-US" sz="1400" i="1" spc="45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from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65" dirty="0">
                <a:latin typeface="Cambria"/>
                <a:cs typeface="Cambria"/>
              </a:rPr>
              <a:t>the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75" dirty="0">
                <a:latin typeface="Cambria"/>
                <a:cs typeface="Cambria"/>
              </a:rPr>
              <a:t>bank.</a:t>
            </a:r>
            <a:endParaRPr lang="en-US" sz="1400" dirty="0">
              <a:latin typeface="Cambria"/>
              <a:cs typeface="Cambri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10A124-53B1-3547-C984-568156BF5DE1}"/>
              </a:ext>
            </a:extLst>
          </p:cNvPr>
          <p:cNvSpPr txBox="1"/>
          <p:nvPr/>
        </p:nvSpPr>
        <p:spPr>
          <a:xfrm>
            <a:off x="0" y="-19514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INSIGHTS: 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B146084-B405-FFD0-B6D1-C989679F7D2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0000"/>
          </a:blip>
          <a:stretch>
            <a:fillRect/>
          </a:stretch>
        </p:blipFill>
        <p:spPr>
          <a:xfrm>
            <a:off x="409576" y="738248"/>
            <a:ext cx="10944224" cy="621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111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903BC99-7EC3-4CB2-AA7C-0C14F1AA82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3645935"/>
              </p:ext>
            </p:extLst>
          </p:nvPr>
        </p:nvGraphicFramePr>
        <p:xfrm>
          <a:off x="0" y="1872421"/>
          <a:ext cx="4002833" cy="22174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F8635FD-ACDE-4DF0-B56C-C55B49A67F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2490423"/>
              </p:ext>
            </p:extLst>
          </p:nvPr>
        </p:nvGraphicFramePr>
        <p:xfrm>
          <a:off x="4129427" y="2049703"/>
          <a:ext cx="3749644" cy="2040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D9913CC-8B7D-4BC8-AEBA-F53859069E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1609319"/>
              </p:ext>
            </p:extLst>
          </p:nvPr>
        </p:nvGraphicFramePr>
        <p:xfrm>
          <a:off x="8005666" y="1763642"/>
          <a:ext cx="3682482" cy="2326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CBD8C19-B6E9-815D-BD9A-EDD073111BD0}"/>
              </a:ext>
            </a:extLst>
          </p:cNvPr>
          <p:cNvSpPr txBox="1"/>
          <p:nvPr/>
        </p:nvSpPr>
        <p:spPr>
          <a:xfrm>
            <a:off x="217324" y="4534445"/>
            <a:ext cx="3412283" cy="13145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ts val="2005"/>
              </a:lnSpc>
              <a:spcBef>
                <a:spcPts val="100"/>
              </a:spcBef>
              <a:tabLst>
                <a:tab pos="4020820" algn="l"/>
              </a:tabLst>
            </a:pPr>
            <a:r>
              <a:rPr lang="en-US" sz="1400" i="1" spc="75" dirty="0">
                <a:latin typeface="Cambria"/>
                <a:cs typeface="Cambria"/>
              </a:rPr>
              <a:t>The </a:t>
            </a:r>
            <a:r>
              <a:rPr lang="en-US" sz="1400" i="1" spc="65" dirty="0">
                <a:latin typeface="Cambria"/>
                <a:cs typeface="Cambria"/>
              </a:rPr>
              <a:t>maximum</a:t>
            </a:r>
            <a:r>
              <a:rPr lang="en-US" sz="1400" i="1" spc="9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number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of</a:t>
            </a:r>
            <a:r>
              <a:rPr lang="en-US" sz="1400" i="1" spc="90" dirty="0">
                <a:latin typeface="Cambria"/>
                <a:cs typeface="Cambria"/>
              </a:rPr>
              <a:t> </a:t>
            </a:r>
            <a:r>
              <a:rPr lang="en-US" sz="1400" i="1" spc="40" dirty="0">
                <a:latin typeface="Cambria"/>
                <a:cs typeface="Cambria"/>
              </a:rPr>
              <a:t>defaulters:  </a:t>
            </a:r>
            <a:r>
              <a:rPr lang="en-US" sz="1400" b="1" i="1" spc="-30" dirty="0">
                <a:latin typeface="Cambria"/>
                <a:cs typeface="Cambria"/>
              </a:rPr>
              <a:t>People</a:t>
            </a:r>
            <a:r>
              <a:rPr lang="en-US" sz="1400" b="1" i="1" spc="-10" dirty="0">
                <a:latin typeface="Cambria"/>
                <a:cs typeface="Cambria"/>
              </a:rPr>
              <a:t> </a:t>
            </a:r>
            <a:r>
              <a:rPr lang="en-US" sz="1400" b="1" i="1" spc="-15" dirty="0">
                <a:latin typeface="Cambria"/>
                <a:cs typeface="Cambria"/>
              </a:rPr>
              <a:t>with</a:t>
            </a:r>
            <a:r>
              <a:rPr lang="en-US" sz="1400" dirty="0">
                <a:latin typeface="Cambria"/>
                <a:cs typeface="Cambria"/>
              </a:rPr>
              <a:t>  </a:t>
            </a:r>
            <a:r>
              <a:rPr lang="en-US" sz="1400" b="1" i="1" spc="-55" dirty="0">
                <a:latin typeface="Cambria"/>
                <a:cs typeface="Cambria"/>
              </a:rPr>
              <a:t>academic</a:t>
            </a:r>
            <a:r>
              <a:rPr lang="en-US" sz="1400" b="1" i="1" spc="10" dirty="0">
                <a:latin typeface="Cambria"/>
                <a:cs typeface="Cambria"/>
              </a:rPr>
              <a:t> </a:t>
            </a:r>
            <a:r>
              <a:rPr lang="en-US" sz="1400" b="1" i="1" spc="-35" dirty="0">
                <a:latin typeface="Cambria"/>
                <a:cs typeface="Cambria"/>
              </a:rPr>
              <a:t>degrees.</a:t>
            </a:r>
            <a:endParaRPr lang="en-US" sz="1400" dirty="0">
              <a:latin typeface="Cambria"/>
              <a:cs typeface="Cambria"/>
            </a:endParaRPr>
          </a:p>
          <a:p>
            <a:pPr marL="12700" marR="215265">
              <a:lnSpc>
                <a:spcPct val="75800"/>
              </a:lnSpc>
              <a:spcBef>
                <a:spcPts val="1725"/>
              </a:spcBef>
            </a:pPr>
            <a:r>
              <a:rPr lang="en-US" sz="1400" i="1" spc="75" dirty="0">
                <a:latin typeface="Cambria"/>
                <a:cs typeface="Cambria"/>
              </a:rPr>
              <a:t>The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70" dirty="0">
                <a:latin typeface="Cambria"/>
                <a:cs typeface="Cambria"/>
              </a:rPr>
              <a:t>minimum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number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of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defaulters:</a:t>
            </a:r>
            <a:r>
              <a:rPr lang="en-US" sz="1400" i="1" spc="95" dirty="0">
                <a:latin typeface="Cambria"/>
                <a:cs typeface="Cambria"/>
              </a:rPr>
              <a:t> </a:t>
            </a:r>
            <a:r>
              <a:rPr lang="en-US" sz="1400" i="1" spc="70" dirty="0">
                <a:latin typeface="Cambria"/>
                <a:cs typeface="Cambria"/>
              </a:rPr>
              <a:t>Customers </a:t>
            </a:r>
            <a:r>
              <a:rPr lang="en-US" sz="1400" i="1" spc="-40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with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5" dirty="0">
                <a:latin typeface="Cambria"/>
                <a:cs typeface="Cambria"/>
              </a:rPr>
              <a:t>secondary/special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secondary</a:t>
            </a:r>
            <a:r>
              <a:rPr lang="en-US" sz="1400" i="1" spc="90" dirty="0">
                <a:latin typeface="Cambria"/>
                <a:cs typeface="Cambria"/>
              </a:rPr>
              <a:t> </a:t>
            </a:r>
            <a:r>
              <a:rPr lang="en-US" sz="1400" i="1" spc="40" dirty="0">
                <a:latin typeface="Cambria"/>
                <a:cs typeface="Cambria"/>
              </a:rPr>
              <a:t>degrees.</a:t>
            </a:r>
            <a:endParaRPr lang="en-US" sz="1400" dirty="0">
              <a:latin typeface="Cambria"/>
              <a:cs typeface="Cambri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EA3EC-F5AA-D541-3D32-18DBCF1B3A90}"/>
              </a:ext>
            </a:extLst>
          </p:cNvPr>
          <p:cNvSpPr txBox="1"/>
          <p:nvPr/>
        </p:nvSpPr>
        <p:spPr>
          <a:xfrm>
            <a:off x="4002833" y="4534445"/>
            <a:ext cx="373224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en-US" sz="1400" i="1" spc="90" dirty="0">
                <a:latin typeface="Cambria"/>
                <a:cs typeface="Cambria"/>
              </a:rPr>
              <a:t>The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majority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-5" dirty="0">
                <a:latin typeface="Cambria"/>
                <a:cs typeface="Cambria"/>
              </a:rPr>
              <a:t>of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customers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were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from </a:t>
            </a:r>
            <a:r>
              <a:rPr lang="en-US" sz="1400" i="1" spc="85" dirty="0">
                <a:latin typeface="Cambria"/>
                <a:cs typeface="Cambria"/>
              </a:rPr>
              <a:t>business</a:t>
            </a:r>
            <a:r>
              <a:rPr lang="en-US" sz="1400" i="1" spc="35" dirty="0">
                <a:latin typeface="Cambria"/>
                <a:cs typeface="Cambria"/>
              </a:rPr>
              <a:t> </a:t>
            </a:r>
            <a:r>
              <a:rPr lang="en-US" sz="1400" i="1" spc="55" dirty="0">
                <a:latin typeface="Cambria"/>
                <a:cs typeface="Cambria"/>
              </a:rPr>
              <a:t>entity-3</a:t>
            </a:r>
            <a:r>
              <a:rPr lang="en-US" sz="1400" i="1" spc="30" dirty="0">
                <a:latin typeface="Cambria"/>
                <a:cs typeface="Cambria"/>
              </a:rPr>
              <a:t> at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65" dirty="0">
                <a:latin typeface="Cambria"/>
                <a:cs typeface="Cambria"/>
              </a:rPr>
              <a:t>the</a:t>
            </a:r>
            <a:r>
              <a:rPr lang="en-US" sz="1400" i="1" spc="50" dirty="0">
                <a:latin typeface="Cambria"/>
                <a:cs typeface="Cambria"/>
              </a:rPr>
              <a:t> </a:t>
            </a:r>
            <a:r>
              <a:rPr lang="en-US" sz="1400" i="1" spc="60" dirty="0">
                <a:latin typeface="Cambria"/>
                <a:cs typeface="Cambria"/>
              </a:rPr>
              <a:t>time</a:t>
            </a:r>
            <a:r>
              <a:rPr lang="en-US" sz="1400" i="1" spc="55" dirty="0">
                <a:latin typeface="Cambria"/>
                <a:cs typeface="Cambria"/>
              </a:rPr>
              <a:t> </a:t>
            </a:r>
            <a:r>
              <a:rPr lang="en-US" sz="1400" i="1" spc="-5" dirty="0">
                <a:latin typeface="Cambria"/>
                <a:cs typeface="Cambria"/>
              </a:rPr>
              <a:t>of </a:t>
            </a:r>
            <a:r>
              <a:rPr lang="en-US" sz="1400" i="1" spc="75" dirty="0">
                <a:latin typeface="Cambria"/>
                <a:cs typeface="Cambria"/>
              </a:rPr>
              <a:t>issuing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45" dirty="0">
                <a:latin typeface="Cambria"/>
                <a:cs typeface="Cambria"/>
              </a:rPr>
              <a:t>loans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to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75" dirty="0">
                <a:latin typeface="Cambria"/>
                <a:cs typeface="Cambria"/>
              </a:rPr>
              <a:t>themselves</a:t>
            </a:r>
            <a:r>
              <a:rPr lang="en-US" sz="1400" i="1" spc="50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from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60" dirty="0">
                <a:latin typeface="Cambria"/>
                <a:cs typeface="Cambria"/>
              </a:rPr>
              <a:t>the bank</a:t>
            </a:r>
            <a:endParaRPr lang="en-US" sz="1400" dirty="0">
              <a:latin typeface="Cambria"/>
              <a:cs typeface="Cambri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37E525-1C18-8468-BD81-762602FEDF1C}"/>
              </a:ext>
            </a:extLst>
          </p:cNvPr>
          <p:cNvSpPr txBox="1"/>
          <p:nvPr/>
        </p:nvSpPr>
        <p:spPr>
          <a:xfrm>
            <a:off x="7879071" y="4506221"/>
            <a:ext cx="3582955" cy="93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ts val="2005"/>
              </a:lnSpc>
              <a:spcBef>
                <a:spcPts val="100"/>
              </a:spcBef>
            </a:pPr>
            <a:r>
              <a:rPr lang="en-US" sz="1400" i="1" spc="85" dirty="0">
                <a:latin typeface="Cambria"/>
                <a:cs typeface="Cambria"/>
              </a:rPr>
              <a:t>Maximum</a:t>
            </a:r>
            <a:r>
              <a:rPr lang="en-US" sz="1400" i="1" spc="5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number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of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40" dirty="0">
                <a:latin typeface="Cambria"/>
                <a:cs typeface="Cambria"/>
              </a:rPr>
              <a:t>defaulters:</a:t>
            </a:r>
            <a:endParaRPr lang="en-US" sz="1400" dirty="0">
              <a:latin typeface="Cambria"/>
              <a:cs typeface="Cambria"/>
            </a:endParaRPr>
          </a:p>
          <a:p>
            <a:pPr marL="12700">
              <a:lnSpc>
                <a:spcPts val="1730"/>
              </a:lnSpc>
            </a:pPr>
            <a:r>
              <a:rPr lang="en-US" sz="1400" i="1" spc="90" dirty="0">
                <a:latin typeface="Cambria"/>
                <a:cs typeface="Cambria"/>
              </a:rPr>
              <a:t>Business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40" dirty="0">
                <a:latin typeface="Cambria"/>
                <a:cs typeface="Cambria"/>
              </a:rPr>
              <a:t>entity-3</a:t>
            </a:r>
            <a:endParaRPr lang="en-US" sz="1400" dirty="0">
              <a:latin typeface="Cambria"/>
              <a:cs typeface="Cambria"/>
            </a:endParaRPr>
          </a:p>
          <a:p>
            <a:pPr marL="12700" marR="5080">
              <a:lnSpc>
                <a:spcPct val="75800"/>
              </a:lnSpc>
              <a:spcBef>
                <a:spcPts val="275"/>
              </a:spcBef>
            </a:pPr>
            <a:r>
              <a:rPr lang="en-US" sz="1400" i="1" spc="75" dirty="0">
                <a:latin typeface="Cambria"/>
                <a:cs typeface="Cambria"/>
              </a:rPr>
              <a:t>The</a:t>
            </a:r>
            <a:r>
              <a:rPr lang="en-US" sz="1400" i="1" spc="70" dirty="0">
                <a:latin typeface="Cambria"/>
                <a:cs typeface="Cambria"/>
              </a:rPr>
              <a:t> minimum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number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-10" dirty="0">
                <a:latin typeface="Cambria"/>
                <a:cs typeface="Cambria"/>
              </a:rPr>
              <a:t>of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defaulters: </a:t>
            </a:r>
            <a:r>
              <a:rPr lang="en-US" sz="1400" i="1" spc="-405" dirty="0">
                <a:latin typeface="Cambria"/>
                <a:cs typeface="Cambria"/>
              </a:rPr>
              <a:t> </a:t>
            </a:r>
            <a:r>
              <a:rPr lang="en-US" sz="1400" i="1" spc="85" dirty="0">
                <a:latin typeface="Cambria"/>
                <a:cs typeface="Cambria"/>
              </a:rPr>
              <a:t>Business</a:t>
            </a:r>
            <a:r>
              <a:rPr lang="en-US" sz="1400" i="1" spc="95" dirty="0">
                <a:latin typeface="Cambria"/>
                <a:cs typeface="Cambria"/>
              </a:rPr>
              <a:t> </a:t>
            </a:r>
            <a:r>
              <a:rPr lang="en-US" sz="1400" i="1" spc="55" dirty="0">
                <a:latin typeface="Cambria"/>
                <a:cs typeface="Cambria"/>
              </a:rPr>
              <a:t>entity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-1.</a:t>
            </a:r>
            <a:endParaRPr lang="en-US" sz="1400" dirty="0">
              <a:latin typeface="Cambria"/>
              <a:cs typeface="Cambri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D2849B-C486-35E6-07CC-F43913D6CA39}"/>
              </a:ext>
            </a:extLst>
          </p:cNvPr>
          <p:cNvSpPr txBox="1"/>
          <p:nvPr/>
        </p:nvSpPr>
        <p:spPr>
          <a:xfrm>
            <a:off x="0" y="0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INSIGHTS: 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5D0163-8BA6-AA87-E8B1-8411E6A08185}"/>
              </a:ext>
            </a:extLst>
          </p:cNvPr>
          <p:cNvSpPr txBox="1"/>
          <p:nvPr/>
        </p:nvSpPr>
        <p:spPr>
          <a:xfrm>
            <a:off x="1726163" y="711074"/>
            <a:ext cx="93492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i="1" u="sng" dirty="0"/>
              <a:t>Univariate &amp;</a:t>
            </a:r>
            <a:r>
              <a:rPr lang="en-IN" sz="4000" b="1" i="1" u="sng" spc="185" dirty="0"/>
              <a:t> </a:t>
            </a:r>
            <a:r>
              <a:rPr lang="en-IN" sz="4000" b="1" i="1" u="sng" dirty="0"/>
              <a:t>Segmented</a:t>
            </a:r>
            <a:r>
              <a:rPr lang="en-IN" sz="4000" b="1" i="1" u="sng" spc="200" dirty="0"/>
              <a:t> </a:t>
            </a:r>
            <a:r>
              <a:rPr lang="en-IN" sz="4000" b="1" i="1" u="sng" dirty="0"/>
              <a:t>Univariate</a:t>
            </a:r>
            <a:endParaRPr lang="en-IN" sz="4000" i="1" u="sng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AA7FC39-28CB-1BA8-5BF2-F61663F3ED2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7000"/>
          </a:blip>
          <a:stretch>
            <a:fillRect/>
          </a:stretch>
        </p:blipFill>
        <p:spPr>
          <a:xfrm>
            <a:off x="2876550" y="1584891"/>
            <a:ext cx="5514975" cy="465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243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48780-6F0C-7398-9242-D67FC7C84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220" y="352599"/>
            <a:ext cx="5991808" cy="969153"/>
          </a:xfrm>
        </p:spPr>
        <p:txBody>
          <a:bodyPr>
            <a:noAutofit/>
          </a:bodyPr>
          <a:lstStyle/>
          <a:p>
            <a:pPr algn="ctr"/>
            <a:r>
              <a:rPr lang="en-IN" sz="3600" b="1" i="1" u="sng" spc="-10" dirty="0">
                <a:solidFill>
                  <a:schemeClr val="tx1"/>
                </a:solidFill>
                <a:latin typeface="Times New Roman"/>
                <a:cs typeface="Times New Roman"/>
              </a:rPr>
              <a:t>Bivariate</a:t>
            </a:r>
            <a:r>
              <a:rPr lang="en-IN" sz="3600" b="1" i="1" u="sng" spc="-6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IN" sz="3600" b="1" i="1" u="sng" spc="-30" dirty="0">
                <a:solidFill>
                  <a:schemeClr val="tx1"/>
                </a:solidFill>
                <a:latin typeface="Times New Roman"/>
                <a:cs typeface="Times New Roman"/>
              </a:rPr>
              <a:t>Analysis</a:t>
            </a:r>
            <a:br>
              <a:rPr lang="en-IN" sz="3600" b="1" i="1" u="sng" dirty="0">
                <a:solidFill>
                  <a:schemeClr val="tx1"/>
                </a:solidFill>
                <a:latin typeface="Times New Roman"/>
                <a:cs typeface="Times New Roman"/>
              </a:rPr>
            </a:br>
            <a:endParaRPr lang="en-IN" sz="3600" b="1" i="1" u="sng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34AC28E-8156-4F3D-BAFD-F1ED15C8BB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0661503"/>
              </p:ext>
            </p:extLst>
          </p:nvPr>
        </p:nvGraphicFramePr>
        <p:xfrm>
          <a:off x="352425" y="1739265"/>
          <a:ext cx="4038600" cy="2636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AE28228-2127-4C61-82E6-909D9C544B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0005831"/>
              </p:ext>
            </p:extLst>
          </p:nvPr>
        </p:nvGraphicFramePr>
        <p:xfrm>
          <a:off x="4600575" y="1200150"/>
          <a:ext cx="7439025" cy="35566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6995D29-1CA7-6D32-7F3F-98987C51D36C}"/>
              </a:ext>
            </a:extLst>
          </p:cNvPr>
          <p:cNvSpPr txBox="1"/>
          <p:nvPr/>
        </p:nvSpPr>
        <p:spPr>
          <a:xfrm>
            <a:off x="597645" y="5156367"/>
            <a:ext cx="3076575" cy="747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>
              <a:lnSpc>
                <a:spcPct val="76200"/>
              </a:lnSpc>
              <a:spcBef>
                <a:spcPts val="710"/>
              </a:spcBef>
            </a:pPr>
            <a:r>
              <a:rPr lang="en-US" sz="1400" i="1" spc="70" dirty="0">
                <a:latin typeface="Cambria"/>
                <a:cs typeface="Cambria"/>
              </a:rPr>
              <a:t>From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65" dirty="0">
                <a:latin typeface="Cambria"/>
                <a:cs typeface="Cambria"/>
              </a:rPr>
              <a:t>the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40" dirty="0">
                <a:latin typeface="Cambria"/>
                <a:cs typeface="Cambria"/>
              </a:rPr>
              <a:t>bivariate</a:t>
            </a:r>
            <a:r>
              <a:rPr lang="en-US" sz="1400" i="1" spc="55" dirty="0">
                <a:latin typeface="Cambria"/>
                <a:cs typeface="Cambria"/>
              </a:rPr>
              <a:t> </a:t>
            </a:r>
            <a:r>
              <a:rPr lang="en-US" sz="1400" i="1" spc="80" dirty="0">
                <a:latin typeface="Cambria"/>
                <a:cs typeface="Cambria"/>
              </a:rPr>
              <a:t>analysis,</a:t>
            </a:r>
            <a:r>
              <a:rPr lang="en-US" sz="1400" i="1" spc="45" dirty="0">
                <a:latin typeface="Cambria"/>
                <a:cs typeface="Cambria"/>
              </a:rPr>
              <a:t> </a:t>
            </a:r>
            <a:r>
              <a:rPr lang="en-US" sz="1400" i="1" spc="55" dirty="0">
                <a:latin typeface="Cambria"/>
                <a:cs typeface="Cambria"/>
              </a:rPr>
              <a:t>it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90" dirty="0">
                <a:latin typeface="Cambria"/>
                <a:cs typeface="Cambria"/>
              </a:rPr>
              <a:t>is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75" dirty="0">
                <a:latin typeface="Cambria"/>
                <a:cs typeface="Cambria"/>
              </a:rPr>
              <a:t>seen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that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customers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80" dirty="0">
                <a:latin typeface="Cambria"/>
                <a:cs typeface="Cambria"/>
              </a:rPr>
              <a:t>in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65" dirty="0">
                <a:latin typeface="Cambria"/>
                <a:cs typeface="Cambria"/>
              </a:rPr>
              <a:t>the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5" dirty="0">
                <a:latin typeface="Cambria"/>
                <a:cs typeface="Cambria"/>
              </a:rPr>
              <a:t>age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range </a:t>
            </a:r>
            <a:r>
              <a:rPr lang="en-US" sz="1400" i="1" spc="-445" dirty="0">
                <a:latin typeface="Cambria"/>
                <a:cs typeface="Cambria"/>
              </a:rPr>
              <a:t> </a:t>
            </a:r>
            <a:r>
              <a:rPr lang="en-US" sz="1400" i="1" spc="-5" dirty="0">
                <a:latin typeface="Cambria"/>
                <a:cs typeface="Cambria"/>
              </a:rPr>
              <a:t>of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dirty="0">
                <a:latin typeface="Cambria"/>
                <a:cs typeface="Cambria"/>
              </a:rPr>
              <a:t>41-50</a:t>
            </a:r>
            <a:r>
              <a:rPr lang="en-US" sz="1400" i="1" spc="65" dirty="0">
                <a:latin typeface="Cambria"/>
                <a:cs typeface="Cambria"/>
              </a:rPr>
              <a:t> have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credited</a:t>
            </a:r>
            <a:r>
              <a:rPr lang="en-US" sz="1400" i="1" spc="50" dirty="0">
                <a:latin typeface="Cambria"/>
                <a:cs typeface="Cambria"/>
              </a:rPr>
              <a:t> </a:t>
            </a:r>
            <a:r>
              <a:rPr lang="en-US" sz="1400" i="1" spc="65" dirty="0">
                <a:latin typeface="Cambria"/>
                <a:cs typeface="Cambria"/>
              </a:rPr>
              <a:t>the</a:t>
            </a:r>
            <a:r>
              <a:rPr lang="en-US" sz="1400" i="1" spc="70" dirty="0">
                <a:latin typeface="Cambria"/>
                <a:cs typeface="Cambria"/>
              </a:rPr>
              <a:t> highest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45" dirty="0">
                <a:latin typeface="Cambria"/>
                <a:cs typeface="Cambria"/>
              </a:rPr>
              <a:t>amount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-5" dirty="0">
                <a:latin typeface="Cambria"/>
                <a:cs typeface="Cambria"/>
              </a:rPr>
              <a:t>of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30" dirty="0">
                <a:latin typeface="Cambria"/>
                <a:cs typeface="Cambria"/>
              </a:rPr>
              <a:t>average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credit.</a:t>
            </a:r>
            <a:endParaRPr lang="en-US" sz="1400" dirty="0">
              <a:latin typeface="Cambria"/>
              <a:cs typeface="Cambri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C0E63F-65A7-8CD5-06CD-A9D61F881E24}"/>
              </a:ext>
            </a:extLst>
          </p:cNvPr>
          <p:cNvSpPr txBox="1"/>
          <p:nvPr/>
        </p:nvSpPr>
        <p:spPr>
          <a:xfrm>
            <a:off x="5469005" y="5156367"/>
            <a:ext cx="6097554" cy="966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en-US" sz="1400" i="1" spc="70" dirty="0">
                <a:latin typeface="Cambria"/>
                <a:cs typeface="Cambria"/>
              </a:rPr>
              <a:t>From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65" dirty="0">
                <a:latin typeface="Cambria"/>
                <a:cs typeface="Cambria"/>
              </a:rPr>
              <a:t>the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40" dirty="0">
                <a:latin typeface="Cambria"/>
                <a:cs typeface="Cambria"/>
              </a:rPr>
              <a:t>bivariate</a:t>
            </a:r>
            <a:r>
              <a:rPr lang="en-US" sz="1400" i="1" spc="55" dirty="0">
                <a:latin typeface="Cambria"/>
                <a:cs typeface="Cambria"/>
              </a:rPr>
              <a:t> </a:t>
            </a:r>
            <a:r>
              <a:rPr lang="en-US" sz="1400" i="1" spc="80" dirty="0">
                <a:latin typeface="Cambria"/>
                <a:cs typeface="Cambria"/>
              </a:rPr>
              <a:t>analysis,</a:t>
            </a:r>
            <a:r>
              <a:rPr lang="en-US" sz="1400" i="1" spc="50" dirty="0">
                <a:latin typeface="Cambria"/>
                <a:cs typeface="Cambria"/>
              </a:rPr>
              <a:t> </a:t>
            </a:r>
            <a:r>
              <a:rPr lang="en-US" sz="1400" i="1" spc="55" dirty="0">
                <a:latin typeface="Cambria"/>
                <a:cs typeface="Cambria"/>
              </a:rPr>
              <a:t>it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90" dirty="0">
                <a:latin typeface="Cambria"/>
                <a:cs typeface="Cambria"/>
              </a:rPr>
              <a:t>is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75" dirty="0">
                <a:latin typeface="Cambria"/>
                <a:cs typeface="Cambria"/>
              </a:rPr>
              <a:t>seen</a:t>
            </a:r>
            <a:r>
              <a:rPr lang="en-US" sz="1400" i="1" spc="70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that</a:t>
            </a:r>
            <a:r>
              <a:rPr lang="en-US" sz="1400" i="1" spc="85" dirty="0">
                <a:latin typeface="Cambria"/>
                <a:cs typeface="Cambria"/>
              </a:rPr>
              <a:t> </a:t>
            </a:r>
            <a:r>
              <a:rPr lang="en-US" sz="1400" i="1" spc="50" dirty="0">
                <a:latin typeface="Cambria"/>
                <a:cs typeface="Cambria"/>
              </a:rPr>
              <a:t>customers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25" dirty="0">
                <a:latin typeface="Cambria"/>
                <a:cs typeface="Cambria"/>
              </a:rPr>
              <a:t>who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were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85" dirty="0">
                <a:latin typeface="Cambria"/>
                <a:cs typeface="Cambria"/>
              </a:rPr>
              <a:t>businessmen,</a:t>
            </a:r>
            <a:r>
              <a:rPr lang="en-US" sz="1400" i="1" spc="65" dirty="0">
                <a:latin typeface="Cambria"/>
                <a:cs typeface="Cambria"/>
              </a:rPr>
              <a:t> under </a:t>
            </a:r>
            <a:r>
              <a:rPr lang="en-US" sz="1400" i="1" spc="45" dirty="0">
                <a:latin typeface="Cambria"/>
                <a:cs typeface="Cambria"/>
              </a:rPr>
              <a:t>maternity, </a:t>
            </a:r>
            <a:r>
              <a:rPr lang="en-US" sz="1400" i="1" spc="50" dirty="0">
                <a:latin typeface="Cambria"/>
                <a:cs typeface="Cambria"/>
              </a:rPr>
              <a:t>and</a:t>
            </a:r>
            <a:r>
              <a:rPr lang="en-US" sz="1400" i="1" spc="95" dirty="0">
                <a:latin typeface="Cambria"/>
                <a:cs typeface="Cambria"/>
              </a:rPr>
              <a:t> </a:t>
            </a:r>
            <a:r>
              <a:rPr lang="en-US" sz="1400" i="1" spc="80" dirty="0">
                <a:latin typeface="Cambria"/>
                <a:cs typeface="Cambria"/>
              </a:rPr>
              <a:t>students</a:t>
            </a:r>
            <a:r>
              <a:rPr lang="en-US" sz="1400" i="1" spc="60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were</a:t>
            </a:r>
            <a:r>
              <a:rPr lang="en-US" sz="1400" i="1" spc="75" dirty="0">
                <a:latin typeface="Cambria"/>
                <a:cs typeface="Cambria"/>
              </a:rPr>
              <a:t> </a:t>
            </a:r>
            <a:r>
              <a:rPr lang="en-US" sz="1400" i="1" spc="15" dirty="0">
                <a:latin typeface="Cambria"/>
                <a:cs typeface="Cambria"/>
              </a:rPr>
              <a:t>no</a:t>
            </a:r>
            <a:r>
              <a:rPr lang="en-US" sz="1400" i="1" spc="80" dirty="0">
                <a:latin typeface="Cambria"/>
                <a:cs typeface="Cambria"/>
              </a:rPr>
              <a:t> </a:t>
            </a:r>
            <a:r>
              <a:rPr lang="en-US" sz="1400" i="1" spc="55" dirty="0">
                <a:latin typeface="Cambria"/>
                <a:cs typeface="Cambria"/>
              </a:rPr>
              <a:t>defaulters</a:t>
            </a:r>
            <a:r>
              <a:rPr lang="en-US" sz="1400" i="1" spc="50" dirty="0">
                <a:latin typeface="Cambria"/>
                <a:cs typeface="Cambria"/>
              </a:rPr>
              <a:t> </a:t>
            </a:r>
            <a:r>
              <a:rPr lang="en-US" sz="1400" i="1" spc="55" dirty="0">
                <a:latin typeface="Cambria"/>
                <a:cs typeface="Cambria"/>
              </a:rPr>
              <a:t>whereas</a:t>
            </a:r>
            <a:r>
              <a:rPr lang="en-US" sz="1400" i="1" spc="60" dirty="0">
                <a:latin typeface="Cambria"/>
                <a:cs typeface="Cambria"/>
              </a:rPr>
              <a:t> unemployed</a:t>
            </a:r>
            <a:r>
              <a:rPr lang="en-US" sz="1400" i="1" spc="50" dirty="0">
                <a:latin typeface="Cambria"/>
                <a:cs typeface="Cambria"/>
              </a:rPr>
              <a:t> customers</a:t>
            </a:r>
            <a:r>
              <a:rPr lang="en-US" sz="1400" i="1" spc="65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were</a:t>
            </a:r>
            <a:r>
              <a:rPr lang="en-US" sz="1400" i="1" spc="55" dirty="0">
                <a:latin typeface="Cambria"/>
                <a:cs typeface="Cambria"/>
              </a:rPr>
              <a:t> </a:t>
            </a:r>
            <a:r>
              <a:rPr lang="en-US" sz="1400" i="1" spc="-305" dirty="0">
                <a:latin typeface="Cambria"/>
                <a:cs typeface="Cambria"/>
              </a:rPr>
              <a:t>t</a:t>
            </a:r>
            <a:r>
              <a:rPr lang="en-US" sz="1400" spc="-457" baseline="-30303" dirty="0">
                <a:latin typeface="Cambria"/>
                <a:cs typeface="Cambria"/>
              </a:rPr>
              <a:t>2</a:t>
            </a:r>
            <a:r>
              <a:rPr lang="en-US" sz="1400" i="1" spc="-305" dirty="0">
                <a:latin typeface="Cambria"/>
                <a:cs typeface="Cambria"/>
              </a:rPr>
              <a:t>h</a:t>
            </a:r>
            <a:r>
              <a:rPr lang="en-US" sz="1400" spc="-457" baseline="-30303" dirty="0">
                <a:latin typeface="Cambria"/>
                <a:cs typeface="Cambria"/>
              </a:rPr>
              <a:t>1</a:t>
            </a:r>
            <a:r>
              <a:rPr lang="en-US" sz="1400" spc="-127" baseline="-30303" dirty="0">
                <a:latin typeface="Cambria"/>
                <a:cs typeface="Cambria"/>
              </a:rPr>
              <a:t> </a:t>
            </a:r>
            <a:r>
              <a:rPr lang="en-US" sz="1400" i="1" spc="35" dirty="0">
                <a:latin typeface="Cambria"/>
                <a:cs typeface="Cambria"/>
              </a:rPr>
              <a:t>e </a:t>
            </a:r>
            <a:r>
              <a:rPr lang="en-IN" sz="1400" i="1" spc="70" dirty="0">
                <a:latin typeface="Cambria"/>
                <a:cs typeface="Cambria"/>
              </a:rPr>
              <a:t>highest</a:t>
            </a:r>
            <a:r>
              <a:rPr lang="en-IN" sz="1400" i="1" spc="50" dirty="0">
                <a:latin typeface="Cambria"/>
                <a:cs typeface="Cambria"/>
              </a:rPr>
              <a:t> </a:t>
            </a:r>
            <a:r>
              <a:rPr lang="en-IN" sz="1400" i="1" spc="65" dirty="0">
                <a:latin typeface="Cambria"/>
                <a:cs typeface="Cambria"/>
              </a:rPr>
              <a:t>number</a:t>
            </a:r>
            <a:r>
              <a:rPr lang="en-IN" sz="1400" i="1" spc="60" dirty="0">
                <a:latin typeface="Cambria"/>
                <a:cs typeface="Cambria"/>
              </a:rPr>
              <a:t> </a:t>
            </a:r>
            <a:r>
              <a:rPr lang="en-IN" sz="1400" i="1" spc="-5" dirty="0">
                <a:latin typeface="Cambria"/>
                <a:cs typeface="Cambria"/>
              </a:rPr>
              <a:t>of</a:t>
            </a:r>
            <a:r>
              <a:rPr lang="en-IN" sz="1400" i="1" spc="55" dirty="0">
                <a:latin typeface="Cambria"/>
                <a:cs typeface="Cambria"/>
              </a:rPr>
              <a:t> </a:t>
            </a:r>
            <a:r>
              <a:rPr lang="en-IN" sz="1400" i="1" spc="60" dirty="0">
                <a:latin typeface="Cambria"/>
                <a:cs typeface="Cambria"/>
              </a:rPr>
              <a:t>defaulters.</a:t>
            </a:r>
            <a:endParaRPr lang="en-IN" sz="1400" dirty="0">
              <a:latin typeface="Cambria"/>
              <a:cs typeface="Cambria"/>
            </a:endParaRPr>
          </a:p>
          <a:p>
            <a:pPr marL="12700">
              <a:spcBef>
                <a:spcPts val="110"/>
              </a:spcBef>
            </a:pPr>
            <a:endParaRPr lang="en-US" sz="1400" dirty="0">
              <a:latin typeface="Cambria"/>
              <a:cs typeface="Cambri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E5D43F-3E89-31C6-AA26-5A3301E153F8}"/>
              </a:ext>
            </a:extLst>
          </p:cNvPr>
          <p:cNvSpPr txBox="1"/>
          <p:nvPr/>
        </p:nvSpPr>
        <p:spPr>
          <a:xfrm>
            <a:off x="0" y="-4207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INSIGHTS: 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977BBA-31FA-1814-AA48-B570BF8EA97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2876550" y="1584891"/>
            <a:ext cx="5514975" cy="465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541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FDD8F-7235-551B-F960-770F7A92F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009" y="63267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i="1" dirty="0">
                <a:solidFill>
                  <a:schemeClr val="tx1"/>
                </a:solidFill>
              </a:rPr>
              <a:t>E.</a:t>
            </a:r>
            <a:r>
              <a:rPr lang="en-US" sz="3600" b="1" i="1" spc="-95" dirty="0">
                <a:solidFill>
                  <a:schemeClr val="tx1"/>
                </a:solidFill>
              </a:rPr>
              <a:t> </a:t>
            </a:r>
            <a:r>
              <a:rPr lang="en-US" sz="3600" b="1" i="1" dirty="0">
                <a:solidFill>
                  <a:schemeClr val="tx1"/>
                </a:solidFill>
              </a:rPr>
              <a:t>Identify</a:t>
            </a:r>
            <a:r>
              <a:rPr lang="en-US" sz="3600" b="1" i="1" spc="35" dirty="0">
                <a:solidFill>
                  <a:schemeClr val="tx1"/>
                </a:solidFill>
              </a:rPr>
              <a:t> </a:t>
            </a:r>
            <a:r>
              <a:rPr lang="en-US" sz="3600" b="1" i="1" dirty="0">
                <a:solidFill>
                  <a:schemeClr val="tx1"/>
                </a:solidFill>
              </a:rPr>
              <a:t>top</a:t>
            </a:r>
            <a:r>
              <a:rPr lang="en-US" sz="3600" b="1" i="1" spc="-20" dirty="0">
                <a:solidFill>
                  <a:schemeClr val="tx1"/>
                </a:solidFill>
              </a:rPr>
              <a:t> </a:t>
            </a:r>
            <a:r>
              <a:rPr lang="en-US" sz="3600" b="1" i="1" dirty="0">
                <a:solidFill>
                  <a:schemeClr val="tx1"/>
                </a:solidFill>
              </a:rPr>
              <a:t>correlation</a:t>
            </a:r>
            <a:r>
              <a:rPr lang="en-US" sz="3600" b="1" i="1" spc="85" dirty="0">
                <a:solidFill>
                  <a:schemeClr val="tx1"/>
                </a:solidFill>
              </a:rPr>
              <a:t> </a:t>
            </a:r>
            <a:r>
              <a:rPr lang="en-US" sz="3600" b="1" i="1" dirty="0">
                <a:solidFill>
                  <a:schemeClr val="tx1"/>
                </a:solidFill>
              </a:rPr>
              <a:t>for</a:t>
            </a:r>
            <a:r>
              <a:rPr lang="en-US" sz="3600" b="1" i="1" spc="-10" dirty="0">
                <a:solidFill>
                  <a:schemeClr val="tx1"/>
                </a:solidFill>
              </a:rPr>
              <a:t> </a:t>
            </a:r>
            <a:r>
              <a:rPr lang="en-US" sz="3600" b="1" i="1" dirty="0">
                <a:solidFill>
                  <a:schemeClr val="tx1"/>
                </a:solidFill>
              </a:rPr>
              <a:t>different</a:t>
            </a:r>
            <a:r>
              <a:rPr lang="en-US" sz="3600" b="1" i="1" spc="165" dirty="0">
                <a:solidFill>
                  <a:schemeClr val="tx1"/>
                </a:solidFill>
              </a:rPr>
              <a:t> </a:t>
            </a:r>
            <a:r>
              <a:rPr lang="en-US" sz="3600" b="1" i="1" spc="-10" dirty="0">
                <a:solidFill>
                  <a:schemeClr val="tx1"/>
                </a:solidFill>
              </a:rPr>
              <a:t>scenarios:</a:t>
            </a:r>
            <a:br>
              <a:rPr lang="en-US" sz="3600" b="1" i="1" spc="-10" dirty="0">
                <a:solidFill>
                  <a:schemeClr val="tx1"/>
                </a:solidFill>
              </a:rPr>
            </a:br>
            <a:br>
              <a:rPr lang="en-US" sz="3600" b="1" i="1" spc="-10" dirty="0">
                <a:solidFill>
                  <a:schemeClr val="tx1"/>
                </a:solidFill>
              </a:rPr>
            </a:br>
            <a:r>
              <a:rPr lang="en-US" sz="2700" b="1" spc="-30" dirty="0">
                <a:solidFill>
                  <a:schemeClr val="tx1"/>
                </a:solidFill>
                <a:latin typeface="Times New Roman"/>
                <a:cs typeface="Times New Roman"/>
              </a:rPr>
              <a:t>Task</a:t>
            </a:r>
            <a:r>
              <a:rPr lang="en-US" sz="2700" spc="-30" dirty="0">
                <a:solidFill>
                  <a:schemeClr val="tx1"/>
                </a:solidFill>
                <a:latin typeface="Times New Roman"/>
                <a:cs typeface="Times New Roman"/>
              </a:rPr>
              <a:t>:</a:t>
            </a:r>
            <a:r>
              <a:rPr lang="en-US" sz="2700" spc="-1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spc="-10" dirty="0">
                <a:solidFill>
                  <a:schemeClr val="tx1"/>
                </a:solidFill>
                <a:latin typeface="Times New Roman"/>
                <a:cs typeface="Times New Roman"/>
              </a:rPr>
              <a:t>to</a:t>
            </a:r>
            <a:r>
              <a:rPr lang="en-US" sz="2700" spc="-7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determine</a:t>
            </a:r>
            <a:r>
              <a:rPr lang="en-US" sz="2700" spc="-75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top</a:t>
            </a:r>
            <a:r>
              <a:rPr lang="en-US" sz="2700" spc="-95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correlation</a:t>
            </a:r>
            <a:r>
              <a:rPr lang="en-US" sz="2700" spc="5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for</a:t>
            </a:r>
            <a:r>
              <a:rPr lang="en-US" sz="2700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each</a:t>
            </a:r>
            <a:r>
              <a:rPr lang="en-US" sz="2700" spc="-95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segmented</a:t>
            </a:r>
            <a:r>
              <a:rPr lang="en-US" sz="2700" spc="-45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data(client</a:t>
            </a:r>
            <a:r>
              <a:rPr lang="en-US" sz="2700" spc="-95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spc="-20" dirty="0">
                <a:solidFill>
                  <a:schemeClr val="tx1"/>
                </a:solidFill>
                <a:latin typeface="Times New Roman"/>
                <a:cs typeface="Times New Roman"/>
              </a:rPr>
              <a:t>with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payment</a:t>
            </a:r>
            <a:r>
              <a:rPr lang="en-US" sz="2700" spc="-10" dirty="0">
                <a:solidFill>
                  <a:schemeClr val="tx1"/>
                </a:solidFill>
                <a:latin typeface="Times New Roman"/>
                <a:cs typeface="Times New Roman"/>
              </a:rPr>
              <a:t> difficulties</a:t>
            </a:r>
            <a:r>
              <a:rPr lang="en-US" sz="2700" spc="175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and</a:t>
            </a:r>
            <a:r>
              <a:rPr lang="en-US" sz="2700" spc="-15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all</a:t>
            </a:r>
            <a:r>
              <a:rPr lang="en-US" sz="2700" spc="-105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dirty="0">
                <a:solidFill>
                  <a:schemeClr val="tx1"/>
                </a:solidFill>
                <a:latin typeface="Times New Roman"/>
                <a:cs typeface="Times New Roman"/>
              </a:rPr>
              <a:t>other</a:t>
            </a:r>
            <a:r>
              <a:rPr lang="en-US" sz="2700" spc="-15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700" spc="-10" dirty="0">
                <a:solidFill>
                  <a:schemeClr val="tx1"/>
                </a:solidFill>
                <a:latin typeface="Times New Roman"/>
                <a:cs typeface="Times New Roman"/>
              </a:rPr>
              <a:t>cases</a:t>
            </a:r>
            <a:r>
              <a:rPr lang="en-US" sz="3600" spc="-1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br>
              <a:rPr lang="en-US" sz="3600" dirty="0">
                <a:solidFill>
                  <a:schemeClr val="tx1"/>
                </a:solidFill>
                <a:latin typeface="Times New Roman"/>
                <a:cs typeface="Times New Roman"/>
              </a:rPr>
            </a:br>
            <a:endParaRPr lang="en-IN" sz="3600" b="1" i="1" dirty="0"/>
          </a:p>
        </p:txBody>
      </p:sp>
      <p:sp>
        <p:nvSpPr>
          <p:cNvPr id="121" name="object 4">
            <a:extLst>
              <a:ext uri="{FF2B5EF4-FFF2-40B4-BE49-F238E27FC236}">
                <a16:creationId xmlns:a16="http://schemas.microsoft.com/office/drawing/2014/main" id="{167D1710-8E26-12EF-9493-EC9882C681A8}"/>
              </a:ext>
            </a:extLst>
          </p:cNvPr>
          <p:cNvSpPr txBox="1"/>
          <p:nvPr/>
        </p:nvSpPr>
        <p:spPr>
          <a:xfrm>
            <a:off x="526231" y="2216508"/>
            <a:ext cx="3918585" cy="4355465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241300" marR="93980" indent="-228600">
              <a:lnSpc>
                <a:spcPct val="80000"/>
              </a:lnSpc>
              <a:spcBef>
                <a:spcPts val="585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2000" spc="100" dirty="0">
                <a:latin typeface="Cambria"/>
                <a:cs typeface="Cambria"/>
              </a:rPr>
              <a:t>Understanding</a:t>
            </a:r>
            <a:r>
              <a:rPr lang="en-US" sz="2000" spc="50" dirty="0">
                <a:latin typeface="Cambria"/>
                <a:cs typeface="Cambria"/>
              </a:rPr>
              <a:t> </a:t>
            </a:r>
            <a:r>
              <a:rPr lang="en-US" sz="2000" spc="80" dirty="0">
                <a:latin typeface="Cambria"/>
                <a:cs typeface="Cambria"/>
              </a:rPr>
              <a:t>the</a:t>
            </a:r>
            <a:r>
              <a:rPr lang="en-US" sz="2000" spc="70" dirty="0">
                <a:latin typeface="Cambria"/>
                <a:cs typeface="Cambria"/>
              </a:rPr>
              <a:t> </a:t>
            </a:r>
            <a:r>
              <a:rPr lang="en-US" sz="2000" spc="45" dirty="0">
                <a:latin typeface="Cambria"/>
                <a:cs typeface="Cambria"/>
              </a:rPr>
              <a:t>correlation </a:t>
            </a:r>
            <a:r>
              <a:rPr lang="en-US" sz="2000" spc="-430" dirty="0">
                <a:latin typeface="Cambria"/>
                <a:cs typeface="Cambria"/>
              </a:rPr>
              <a:t> </a:t>
            </a:r>
            <a:r>
              <a:rPr lang="en-US" sz="2000" spc="45" dirty="0">
                <a:latin typeface="Cambria"/>
                <a:cs typeface="Cambria"/>
              </a:rPr>
              <a:t>between</a:t>
            </a:r>
            <a:r>
              <a:rPr lang="en-US" sz="2000" spc="60" dirty="0">
                <a:latin typeface="Cambria"/>
                <a:cs typeface="Cambria"/>
              </a:rPr>
              <a:t> </a:t>
            </a:r>
            <a:r>
              <a:rPr lang="en-US" sz="2000" spc="70" dirty="0">
                <a:latin typeface="Cambria"/>
                <a:cs typeface="Cambria"/>
              </a:rPr>
              <a:t>variables</a:t>
            </a:r>
            <a:r>
              <a:rPr lang="en-US" sz="2000" spc="60" dirty="0">
                <a:latin typeface="Cambria"/>
                <a:cs typeface="Cambria"/>
              </a:rPr>
              <a:t> </a:t>
            </a:r>
            <a:r>
              <a:rPr lang="en-US" sz="2000" spc="90" dirty="0">
                <a:latin typeface="Cambria"/>
                <a:cs typeface="Cambria"/>
              </a:rPr>
              <a:t>and</a:t>
            </a:r>
            <a:r>
              <a:rPr lang="en-US" sz="2000" spc="110" dirty="0">
                <a:latin typeface="Cambria"/>
                <a:cs typeface="Cambria"/>
              </a:rPr>
              <a:t> </a:t>
            </a:r>
            <a:r>
              <a:rPr lang="en-US" sz="2000" spc="75" dirty="0">
                <a:latin typeface="Cambria"/>
                <a:cs typeface="Cambria"/>
              </a:rPr>
              <a:t>the </a:t>
            </a:r>
            <a:r>
              <a:rPr lang="en-US" sz="2000" spc="80" dirty="0">
                <a:latin typeface="Cambria"/>
                <a:cs typeface="Cambria"/>
              </a:rPr>
              <a:t> target</a:t>
            </a:r>
            <a:r>
              <a:rPr lang="en-US" sz="2000" spc="85" dirty="0">
                <a:latin typeface="Cambria"/>
                <a:cs typeface="Cambria"/>
              </a:rPr>
              <a:t> </a:t>
            </a:r>
            <a:r>
              <a:rPr lang="en-US" sz="2000" spc="70" dirty="0">
                <a:latin typeface="Cambria"/>
                <a:cs typeface="Cambria"/>
              </a:rPr>
              <a:t>variable</a:t>
            </a:r>
            <a:r>
              <a:rPr lang="en-US" sz="2000" spc="75" dirty="0">
                <a:latin typeface="Cambria"/>
                <a:cs typeface="Cambria"/>
              </a:rPr>
              <a:t> </a:t>
            </a:r>
            <a:r>
              <a:rPr lang="en-US" sz="2000" spc="80" dirty="0">
                <a:latin typeface="Cambria"/>
                <a:cs typeface="Cambria"/>
              </a:rPr>
              <a:t>can</a:t>
            </a:r>
            <a:r>
              <a:rPr lang="en-US" sz="2000" spc="95" dirty="0">
                <a:latin typeface="Cambria"/>
                <a:cs typeface="Cambria"/>
              </a:rPr>
              <a:t> </a:t>
            </a:r>
            <a:r>
              <a:rPr lang="en-US" sz="2000" spc="30" dirty="0">
                <a:latin typeface="Cambria"/>
                <a:cs typeface="Cambria"/>
              </a:rPr>
              <a:t>provide </a:t>
            </a:r>
            <a:r>
              <a:rPr lang="en-US" sz="2000" spc="35" dirty="0">
                <a:latin typeface="Cambria"/>
                <a:cs typeface="Cambria"/>
              </a:rPr>
              <a:t> </a:t>
            </a:r>
            <a:r>
              <a:rPr lang="en-US" sz="2000" spc="85" dirty="0">
                <a:latin typeface="Cambria"/>
                <a:cs typeface="Cambria"/>
              </a:rPr>
              <a:t>insights</a:t>
            </a:r>
            <a:r>
              <a:rPr lang="en-US" sz="2000" spc="65" dirty="0">
                <a:latin typeface="Cambria"/>
                <a:cs typeface="Cambria"/>
              </a:rPr>
              <a:t> </a:t>
            </a:r>
            <a:r>
              <a:rPr lang="en-US" sz="2000" spc="55" dirty="0">
                <a:latin typeface="Cambria"/>
                <a:cs typeface="Cambria"/>
              </a:rPr>
              <a:t>into</a:t>
            </a:r>
            <a:r>
              <a:rPr lang="en-US" sz="2000" spc="85" dirty="0">
                <a:latin typeface="Cambria"/>
                <a:cs typeface="Cambria"/>
              </a:rPr>
              <a:t> </a:t>
            </a:r>
            <a:r>
              <a:rPr lang="en-US" sz="2000" spc="60" dirty="0">
                <a:latin typeface="Cambria"/>
                <a:cs typeface="Cambria"/>
              </a:rPr>
              <a:t>strong</a:t>
            </a:r>
            <a:r>
              <a:rPr lang="en-US" sz="2000" spc="100" dirty="0">
                <a:latin typeface="Cambria"/>
                <a:cs typeface="Cambria"/>
              </a:rPr>
              <a:t> </a:t>
            </a:r>
            <a:r>
              <a:rPr lang="en-US" sz="2000" spc="60" dirty="0">
                <a:latin typeface="Cambria"/>
                <a:cs typeface="Cambria"/>
              </a:rPr>
              <a:t>indicators </a:t>
            </a:r>
            <a:r>
              <a:rPr lang="en-US" sz="2000" spc="-425" dirty="0">
                <a:latin typeface="Cambria"/>
                <a:cs typeface="Cambria"/>
              </a:rPr>
              <a:t> </a:t>
            </a:r>
            <a:r>
              <a:rPr lang="en-US" sz="2000" dirty="0">
                <a:latin typeface="Cambria"/>
                <a:cs typeface="Cambria"/>
              </a:rPr>
              <a:t>of</a:t>
            </a:r>
            <a:r>
              <a:rPr lang="en-US" sz="2000" spc="85" dirty="0">
                <a:latin typeface="Cambria"/>
                <a:cs typeface="Cambria"/>
              </a:rPr>
              <a:t> </a:t>
            </a:r>
            <a:r>
              <a:rPr lang="en-US" sz="2000" spc="65" dirty="0">
                <a:latin typeface="Cambria"/>
                <a:cs typeface="Cambria"/>
              </a:rPr>
              <a:t>loan</a:t>
            </a:r>
            <a:r>
              <a:rPr lang="en-US" sz="2000" spc="80" dirty="0">
                <a:latin typeface="Cambria"/>
                <a:cs typeface="Cambria"/>
              </a:rPr>
              <a:t> </a:t>
            </a:r>
            <a:r>
              <a:rPr lang="en-US" sz="2000" spc="90" dirty="0">
                <a:latin typeface="Cambria"/>
                <a:cs typeface="Cambria"/>
              </a:rPr>
              <a:t>default.</a:t>
            </a:r>
            <a:endParaRPr lang="en-US" sz="2000" dirty="0">
              <a:latin typeface="Cambria"/>
              <a:cs typeface="Cambria"/>
            </a:endParaRPr>
          </a:p>
          <a:p>
            <a:pPr marL="241300" marR="209550" indent="-228600">
              <a:lnSpc>
                <a:spcPct val="80000"/>
              </a:lnSpc>
              <a:spcBef>
                <a:spcPts val="1595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2000" spc="215" dirty="0">
                <a:latin typeface="Cambria"/>
                <a:cs typeface="Cambria"/>
              </a:rPr>
              <a:t>In </a:t>
            </a:r>
            <a:r>
              <a:rPr lang="en-US" sz="2000" spc="85" dirty="0">
                <a:latin typeface="Cambria"/>
                <a:cs typeface="Cambria"/>
              </a:rPr>
              <a:t>this </a:t>
            </a:r>
            <a:r>
              <a:rPr lang="en-US" sz="2000" spc="30" dirty="0">
                <a:latin typeface="Cambria"/>
                <a:cs typeface="Cambria"/>
              </a:rPr>
              <a:t>project </a:t>
            </a:r>
            <a:r>
              <a:rPr lang="en-US" sz="2000" spc="165" dirty="0" err="1">
                <a:latin typeface="Cambria"/>
                <a:cs typeface="Cambria"/>
              </a:rPr>
              <a:t>i</a:t>
            </a:r>
            <a:r>
              <a:rPr lang="en-US" sz="2000" spc="165" dirty="0">
                <a:latin typeface="Cambria"/>
                <a:cs typeface="Cambria"/>
              </a:rPr>
              <a:t> </a:t>
            </a:r>
            <a:r>
              <a:rPr lang="en-US" sz="2000" spc="85" dirty="0">
                <a:latin typeface="Cambria"/>
                <a:cs typeface="Cambria"/>
              </a:rPr>
              <a:t>have </a:t>
            </a:r>
            <a:r>
              <a:rPr lang="en-US" sz="2000" spc="90" dirty="0">
                <a:latin typeface="Cambria"/>
                <a:cs typeface="Cambria"/>
              </a:rPr>
              <a:t> </a:t>
            </a:r>
            <a:r>
              <a:rPr lang="en-US" sz="2000" spc="65" dirty="0">
                <a:latin typeface="Cambria"/>
                <a:cs typeface="Cambria"/>
              </a:rPr>
              <a:t>segmented</a:t>
            </a:r>
            <a:r>
              <a:rPr lang="en-US" sz="2000" spc="-110" dirty="0">
                <a:latin typeface="Cambria"/>
                <a:cs typeface="Cambria"/>
              </a:rPr>
              <a:t> </a:t>
            </a:r>
            <a:r>
              <a:rPr lang="en-US" sz="2000" spc="75" dirty="0">
                <a:latin typeface="Cambria"/>
                <a:cs typeface="Cambria"/>
              </a:rPr>
              <a:t>th</a:t>
            </a:r>
            <a:r>
              <a:rPr lang="en-US" sz="2000" spc="85" dirty="0">
                <a:latin typeface="Cambria"/>
                <a:cs typeface="Cambria"/>
              </a:rPr>
              <a:t>e</a:t>
            </a:r>
            <a:r>
              <a:rPr lang="en-US" sz="2000" spc="100" dirty="0">
                <a:latin typeface="Cambria"/>
                <a:cs typeface="Cambria"/>
              </a:rPr>
              <a:t> </a:t>
            </a:r>
            <a:r>
              <a:rPr lang="en-US" sz="2000" spc="80" dirty="0">
                <a:latin typeface="Cambria"/>
                <a:cs typeface="Cambria"/>
              </a:rPr>
              <a:t>datas</a:t>
            </a:r>
            <a:r>
              <a:rPr lang="en-US" sz="2000" spc="95" dirty="0">
                <a:latin typeface="Cambria"/>
                <a:cs typeface="Cambria"/>
              </a:rPr>
              <a:t>e</a:t>
            </a:r>
            <a:r>
              <a:rPr lang="en-US" sz="2000" spc="100" dirty="0">
                <a:latin typeface="Cambria"/>
                <a:cs typeface="Cambria"/>
              </a:rPr>
              <a:t>t</a:t>
            </a:r>
            <a:r>
              <a:rPr lang="en-US" sz="2000" spc="85" dirty="0">
                <a:latin typeface="Cambria"/>
                <a:cs typeface="Cambria"/>
              </a:rPr>
              <a:t> </a:t>
            </a:r>
            <a:r>
              <a:rPr lang="en-US" sz="2000" spc="10" dirty="0">
                <a:latin typeface="Cambria"/>
                <a:cs typeface="Cambria"/>
              </a:rPr>
              <a:t>t</a:t>
            </a:r>
            <a:r>
              <a:rPr lang="en-US" sz="2000" spc="25" dirty="0">
                <a:latin typeface="Cambria"/>
                <a:cs typeface="Cambria"/>
              </a:rPr>
              <a:t>o</a:t>
            </a:r>
            <a:r>
              <a:rPr lang="en-US" sz="2000" spc="100" dirty="0">
                <a:latin typeface="Cambria"/>
                <a:cs typeface="Cambria"/>
              </a:rPr>
              <a:t> </a:t>
            </a:r>
            <a:r>
              <a:rPr lang="en-US" sz="2000" spc="70" dirty="0">
                <a:latin typeface="Cambria"/>
                <a:cs typeface="Cambria"/>
              </a:rPr>
              <a:t>fi</a:t>
            </a:r>
            <a:r>
              <a:rPr lang="en-US" sz="2000" spc="50" dirty="0">
                <a:latin typeface="Cambria"/>
                <a:cs typeface="Cambria"/>
              </a:rPr>
              <a:t>nd  </a:t>
            </a:r>
            <a:r>
              <a:rPr lang="en-US" sz="2000" spc="25" dirty="0">
                <a:latin typeface="Cambria"/>
                <a:cs typeface="Cambria"/>
              </a:rPr>
              <a:t>top</a:t>
            </a:r>
            <a:r>
              <a:rPr lang="en-US" sz="2000" spc="95" dirty="0">
                <a:latin typeface="Cambria"/>
                <a:cs typeface="Cambria"/>
              </a:rPr>
              <a:t> </a:t>
            </a:r>
            <a:r>
              <a:rPr lang="en-US" sz="2000" spc="50" dirty="0">
                <a:latin typeface="Cambria"/>
                <a:cs typeface="Cambria"/>
              </a:rPr>
              <a:t>correlations</a:t>
            </a:r>
            <a:r>
              <a:rPr lang="en-US" sz="2000" spc="60" dirty="0">
                <a:latin typeface="Cambria"/>
                <a:cs typeface="Cambria"/>
              </a:rPr>
              <a:t> </a:t>
            </a:r>
            <a:r>
              <a:rPr lang="en-US" sz="2000" spc="40" dirty="0">
                <a:latin typeface="Cambria"/>
                <a:cs typeface="Cambria"/>
              </a:rPr>
              <a:t>between </a:t>
            </a:r>
            <a:r>
              <a:rPr lang="en-US" sz="2000" spc="45" dirty="0">
                <a:latin typeface="Cambria"/>
                <a:cs typeface="Cambria"/>
              </a:rPr>
              <a:t> </a:t>
            </a:r>
            <a:r>
              <a:rPr lang="en-US" sz="2000" spc="70" dirty="0">
                <a:latin typeface="Cambria"/>
                <a:cs typeface="Cambria"/>
              </a:rPr>
              <a:t>variables</a:t>
            </a:r>
            <a:r>
              <a:rPr lang="en-US" sz="2000" spc="55" dirty="0">
                <a:latin typeface="Cambria"/>
                <a:cs typeface="Cambria"/>
              </a:rPr>
              <a:t> </a:t>
            </a:r>
            <a:r>
              <a:rPr lang="en-US" sz="2000" spc="90" dirty="0">
                <a:latin typeface="Cambria"/>
                <a:cs typeface="Cambria"/>
              </a:rPr>
              <a:t>and</a:t>
            </a:r>
            <a:r>
              <a:rPr lang="en-US" sz="2000" spc="114" dirty="0">
                <a:latin typeface="Cambria"/>
                <a:cs typeface="Cambria"/>
              </a:rPr>
              <a:t> </a:t>
            </a:r>
            <a:r>
              <a:rPr lang="en-US" sz="2000" spc="80" dirty="0">
                <a:latin typeface="Cambria"/>
                <a:cs typeface="Cambria"/>
              </a:rPr>
              <a:t>the</a:t>
            </a:r>
            <a:r>
              <a:rPr lang="en-US" sz="2000" spc="85" dirty="0">
                <a:latin typeface="Cambria"/>
                <a:cs typeface="Cambria"/>
              </a:rPr>
              <a:t> </a:t>
            </a:r>
            <a:r>
              <a:rPr lang="en-US" sz="2000" spc="80" dirty="0">
                <a:latin typeface="Cambria"/>
                <a:cs typeface="Cambria"/>
              </a:rPr>
              <a:t>target </a:t>
            </a:r>
            <a:r>
              <a:rPr lang="en-US" sz="2000" spc="85" dirty="0">
                <a:latin typeface="Cambria"/>
                <a:cs typeface="Cambria"/>
              </a:rPr>
              <a:t> </a:t>
            </a:r>
            <a:r>
              <a:rPr lang="en-US" sz="2000" spc="80" dirty="0">
                <a:latin typeface="Cambria"/>
                <a:cs typeface="Cambria"/>
              </a:rPr>
              <a:t>variable.</a:t>
            </a:r>
            <a:endParaRPr lang="en-US" sz="2000" dirty="0">
              <a:latin typeface="Cambria"/>
              <a:cs typeface="Cambria"/>
            </a:endParaRPr>
          </a:p>
          <a:p>
            <a:pPr marL="241300" marR="938530" indent="-228600">
              <a:lnSpc>
                <a:spcPts val="1920"/>
              </a:lnSpc>
              <a:spcBef>
                <a:spcPts val="1590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2000" spc="105" dirty="0">
                <a:latin typeface="Cambria"/>
                <a:cs typeface="Cambria"/>
              </a:rPr>
              <a:t>Calculated </a:t>
            </a:r>
            <a:r>
              <a:rPr lang="en-US" sz="2000" spc="45" dirty="0">
                <a:latin typeface="Cambria"/>
                <a:cs typeface="Cambria"/>
              </a:rPr>
              <a:t>correlation </a:t>
            </a:r>
            <a:r>
              <a:rPr lang="en-US" sz="2000" spc="50" dirty="0">
                <a:latin typeface="Cambria"/>
                <a:cs typeface="Cambria"/>
              </a:rPr>
              <a:t> </a:t>
            </a:r>
            <a:r>
              <a:rPr lang="en-US" sz="2000" spc="40" dirty="0">
                <a:latin typeface="Cambria"/>
                <a:cs typeface="Cambria"/>
              </a:rPr>
              <a:t>coefficients</a:t>
            </a:r>
            <a:r>
              <a:rPr lang="en-US" sz="2000" spc="55" dirty="0">
                <a:latin typeface="Cambria"/>
                <a:cs typeface="Cambria"/>
              </a:rPr>
              <a:t> </a:t>
            </a:r>
            <a:r>
              <a:rPr lang="en-US" sz="2000" spc="90" dirty="0">
                <a:latin typeface="Cambria"/>
                <a:cs typeface="Cambria"/>
              </a:rPr>
              <a:t>using</a:t>
            </a:r>
            <a:r>
              <a:rPr lang="en-US" sz="2000" spc="85" dirty="0">
                <a:latin typeface="Cambria"/>
                <a:cs typeface="Cambria"/>
              </a:rPr>
              <a:t> </a:t>
            </a:r>
            <a:r>
              <a:rPr lang="en-US" sz="2000" spc="105" dirty="0">
                <a:latin typeface="Cambria"/>
                <a:cs typeface="Cambria"/>
              </a:rPr>
              <a:t>excel </a:t>
            </a:r>
            <a:r>
              <a:rPr lang="en-US" sz="2000" spc="-425" dirty="0">
                <a:latin typeface="Cambria"/>
                <a:cs typeface="Cambria"/>
              </a:rPr>
              <a:t> </a:t>
            </a:r>
            <a:r>
              <a:rPr lang="en-US" sz="2000" spc="75" dirty="0">
                <a:latin typeface="Cambria"/>
                <a:cs typeface="Cambria"/>
              </a:rPr>
              <a:t>functions.</a:t>
            </a:r>
            <a:endParaRPr lang="en-US" sz="2000" dirty="0">
              <a:latin typeface="Cambria"/>
              <a:cs typeface="Cambria"/>
            </a:endParaRPr>
          </a:p>
          <a:p>
            <a:pPr marL="241300" marR="5080" indent="-228600">
              <a:lnSpc>
                <a:spcPct val="80000"/>
              </a:lnSpc>
              <a:spcBef>
                <a:spcPts val="1614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2000" spc="100" dirty="0">
                <a:latin typeface="Cambria"/>
                <a:cs typeface="Cambria"/>
              </a:rPr>
              <a:t>Highlighted</a:t>
            </a:r>
            <a:r>
              <a:rPr lang="en-US" sz="2000" spc="50" dirty="0">
                <a:latin typeface="Cambria"/>
                <a:cs typeface="Cambria"/>
              </a:rPr>
              <a:t> </a:t>
            </a:r>
            <a:r>
              <a:rPr lang="en-US" sz="2000" spc="25" dirty="0">
                <a:latin typeface="Cambria"/>
                <a:cs typeface="Cambria"/>
              </a:rPr>
              <a:t>top</a:t>
            </a:r>
            <a:r>
              <a:rPr lang="en-US" sz="2000" spc="70" dirty="0">
                <a:latin typeface="Cambria"/>
                <a:cs typeface="Cambria"/>
              </a:rPr>
              <a:t> </a:t>
            </a:r>
            <a:r>
              <a:rPr lang="en-US" sz="2000" dirty="0">
                <a:latin typeface="Cambria"/>
                <a:cs typeface="Cambria"/>
              </a:rPr>
              <a:t>10</a:t>
            </a:r>
            <a:r>
              <a:rPr lang="en-US" sz="2000" spc="95" dirty="0">
                <a:latin typeface="Cambria"/>
                <a:cs typeface="Cambria"/>
              </a:rPr>
              <a:t> </a:t>
            </a:r>
            <a:r>
              <a:rPr lang="en-US" sz="2000" spc="50" dirty="0">
                <a:latin typeface="Cambria"/>
                <a:cs typeface="Cambria"/>
              </a:rPr>
              <a:t>correlations </a:t>
            </a:r>
            <a:r>
              <a:rPr lang="en-US" sz="2000" spc="-425" dirty="0">
                <a:latin typeface="Cambria"/>
                <a:cs typeface="Cambria"/>
              </a:rPr>
              <a:t> </a:t>
            </a:r>
            <a:r>
              <a:rPr lang="en-US" sz="2000" spc="75" dirty="0">
                <a:latin typeface="Cambria"/>
                <a:cs typeface="Cambria"/>
              </a:rPr>
              <a:t>with</a:t>
            </a:r>
            <a:r>
              <a:rPr lang="en-US" sz="2000" spc="80" dirty="0">
                <a:latin typeface="Cambria"/>
                <a:cs typeface="Cambria"/>
              </a:rPr>
              <a:t> </a:t>
            </a:r>
            <a:r>
              <a:rPr lang="en-US" sz="2000" spc="45" dirty="0">
                <a:latin typeface="Cambria"/>
                <a:cs typeface="Cambria"/>
              </a:rPr>
              <a:t>correlation</a:t>
            </a:r>
            <a:r>
              <a:rPr lang="en-US" sz="2000" spc="65" dirty="0">
                <a:latin typeface="Cambria"/>
                <a:cs typeface="Cambria"/>
              </a:rPr>
              <a:t> </a:t>
            </a:r>
            <a:r>
              <a:rPr lang="en-US" sz="2000" spc="75" dirty="0">
                <a:latin typeface="Cambria"/>
                <a:cs typeface="Cambria"/>
              </a:rPr>
              <a:t>matrices.</a:t>
            </a:r>
            <a:endParaRPr lang="en-US" sz="2000" dirty="0">
              <a:latin typeface="Cambria"/>
              <a:cs typeface="Cambria"/>
            </a:endParaRPr>
          </a:p>
        </p:txBody>
      </p:sp>
      <p:sp>
        <p:nvSpPr>
          <p:cNvPr id="122" name="object 5">
            <a:extLst>
              <a:ext uri="{FF2B5EF4-FFF2-40B4-BE49-F238E27FC236}">
                <a16:creationId xmlns:a16="http://schemas.microsoft.com/office/drawing/2014/main" id="{01D3E6B4-E5BD-3946-692E-3F374CE99226}"/>
              </a:ext>
            </a:extLst>
          </p:cNvPr>
          <p:cNvSpPr txBox="1"/>
          <p:nvPr/>
        </p:nvSpPr>
        <p:spPr>
          <a:xfrm>
            <a:off x="8046106" y="2360351"/>
            <a:ext cx="4069431" cy="4067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600" spc="145" dirty="0">
                <a:latin typeface="Cambria"/>
                <a:cs typeface="Cambria"/>
              </a:rPr>
              <a:t>I</a:t>
            </a:r>
            <a:r>
              <a:rPr lang="en-US" sz="1600" spc="100" dirty="0">
                <a:latin typeface="Cambria"/>
                <a:cs typeface="Cambria"/>
              </a:rPr>
              <a:t> </a:t>
            </a:r>
            <a:r>
              <a:rPr lang="en-US" sz="1600" spc="75" dirty="0">
                <a:latin typeface="Cambria"/>
                <a:cs typeface="Cambria"/>
              </a:rPr>
              <a:t>HAVE</a:t>
            </a:r>
            <a:r>
              <a:rPr lang="en-US" sz="1600" spc="100" dirty="0">
                <a:latin typeface="Cambria"/>
                <a:cs typeface="Cambria"/>
              </a:rPr>
              <a:t> </a:t>
            </a:r>
            <a:r>
              <a:rPr lang="en-US" sz="1600" spc="45" dirty="0">
                <a:latin typeface="Cambria"/>
                <a:cs typeface="Cambria"/>
              </a:rPr>
              <a:t>EXECUTED</a:t>
            </a:r>
            <a:r>
              <a:rPr lang="en-US" sz="1600" spc="90" dirty="0">
                <a:latin typeface="Cambria"/>
                <a:cs typeface="Cambria"/>
              </a:rPr>
              <a:t> </a:t>
            </a:r>
            <a:r>
              <a:rPr lang="en-US" sz="1600" spc="40" dirty="0">
                <a:latin typeface="Cambria"/>
                <a:cs typeface="Cambria"/>
              </a:rPr>
              <a:t>CORRELATION</a:t>
            </a:r>
            <a:r>
              <a:rPr lang="en-US" sz="1600" spc="100" dirty="0">
                <a:latin typeface="Cambria"/>
                <a:cs typeface="Cambria"/>
              </a:rPr>
              <a:t> </a:t>
            </a:r>
            <a:r>
              <a:rPr lang="en-US" sz="1600" spc="75" dirty="0">
                <a:latin typeface="Cambria"/>
                <a:cs typeface="Cambria"/>
              </a:rPr>
              <a:t>ANALYSIS</a:t>
            </a:r>
            <a:r>
              <a:rPr lang="en-US" sz="1600" spc="100" dirty="0">
                <a:latin typeface="Cambria"/>
                <a:cs typeface="Cambria"/>
              </a:rPr>
              <a:t> </a:t>
            </a:r>
            <a:r>
              <a:rPr lang="en-US" sz="1600" spc="15" dirty="0">
                <a:latin typeface="Cambria"/>
                <a:cs typeface="Cambria"/>
              </a:rPr>
              <a:t>ON FEATURES: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1600" spc="15" dirty="0">
              <a:latin typeface="Cambria"/>
              <a:cs typeface="Cambria"/>
            </a:endParaRP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/>
                <a:cs typeface="Cambria"/>
              </a:rPr>
              <a:t>YEARS OF EXPERIENCE WITH FLAG_EMP_PHONE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/>
                <a:cs typeface="Cambria"/>
              </a:rPr>
              <a:t>OBS_30_CNT_SOCIAL_CIRCLE WITH OBS_60_CNT_SOCIAL_CIRCLE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/>
                <a:cs typeface="Cambria"/>
              </a:rPr>
              <a:t>AMT_CREDIT WITH AMT_GOODS_PRICE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/>
                <a:cs typeface="Cambria"/>
              </a:rPr>
              <a:t>REGION_RATING_CLIENT WITH REGION_RATING_CLIENT_WITH_CITY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/>
                <a:cs typeface="Cambria"/>
              </a:rPr>
              <a:t>CNT_CHILDERN WITH CNT_FAMILY_MEMBERS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/>
                <a:cs typeface="Cambria"/>
              </a:rPr>
              <a:t>REG_REGION_NOT_WORK_REGION WITH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/>
                <a:cs typeface="Cambria"/>
              </a:rPr>
              <a:t>LIVE_REGION_NOT_WORK_REGION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1600" dirty="0">
                <a:latin typeface="Cambria"/>
                <a:cs typeface="Cambria"/>
              </a:rPr>
              <a:t>DEF_30_CNT_SOCIAL_CIRCLE WITH DEF_60_CNT_SOCIAL_CIRCLE</a:t>
            </a:r>
          </a:p>
        </p:txBody>
      </p:sp>
      <p:sp>
        <p:nvSpPr>
          <p:cNvPr id="138" name="object 21">
            <a:extLst>
              <a:ext uri="{FF2B5EF4-FFF2-40B4-BE49-F238E27FC236}">
                <a16:creationId xmlns:a16="http://schemas.microsoft.com/office/drawing/2014/main" id="{13AD15E9-BFE5-AD2D-40BD-3D4AAEF2F113}"/>
              </a:ext>
            </a:extLst>
          </p:cNvPr>
          <p:cNvSpPr txBox="1"/>
          <p:nvPr/>
        </p:nvSpPr>
        <p:spPr>
          <a:xfrm>
            <a:off x="5008499" y="3429000"/>
            <a:ext cx="2624455" cy="894476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5080">
              <a:lnSpc>
                <a:spcPts val="2160"/>
              </a:lnSpc>
              <a:spcBef>
                <a:spcPts val="375"/>
              </a:spcBef>
            </a:pPr>
            <a:r>
              <a:rPr lang="en-US" sz="2000" dirty="0">
                <a:latin typeface="Calibri"/>
                <a:cs typeface="Calibri"/>
              </a:rPr>
              <a:t>1. I </a:t>
            </a:r>
            <a:r>
              <a:rPr lang="en-US" sz="2000" spc="-20" dirty="0">
                <a:latin typeface="Calibri"/>
                <a:cs typeface="Calibri"/>
              </a:rPr>
              <a:t>have </a:t>
            </a:r>
            <a:r>
              <a:rPr lang="en-US" sz="2000" spc="-5" dirty="0">
                <a:latin typeface="Calibri"/>
                <a:cs typeface="Calibri"/>
              </a:rPr>
              <a:t>used </a:t>
            </a:r>
            <a:r>
              <a:rPr lang="en-US" sz="2000" spc="-25" dirty="0">
                <a:latin typeface="Calibri"/>
                <a:cs typeface="Calibri"/>
              </a:rPr>
              <a:t>excel’ s </a:t>
            </a:r>
            <a:r>
              <a:rPr lang="en-US" sz="2000" spc="-20" dirty="0">
                <a:latin typeface="Calibri"/>
                <a:cs typeface="Calibri"/>
              </a:rPr>
              <a:t> </a:t>
            </a:r>
            <a:r>
              <a:rPr lang="en-US" sz="2000" spc="-15" dirty="0">
                <a:latin typeface="Calibri"/>
                <a:cs typeface="Calibri"/>
              </a:rPr>
              <a:t>data</a:t>
            </a:r>
            <a:r>
              <a:rPr lang="en-US" sz="2000" spc="-5" dirty="0">
                <a:latin typeface="Calibri"/>
                <a:cs typeface="Calibri"/>
              </a:rPr>
              <a:t> </a:t>
            </a:r>
            <a:r>
              <a:rPr lang="en-US" sz="2000" spc="-10" dirty="0">
                <a:latin typeface="Calibri"/>
                <a:cs typeface="Calibri"/>
              </a:rPr>
              <a:t>analysis</a:t>
            </a: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spc="-15" dirty="0">
                <a:latin typeface="Calibri"/>
                <a:cs typeface="Calibri"/>
              </a:rPr>
              <a:t>feature</a:t>
            </a:r>
            <a:r>
              <a:rPr lang="en-US" sz="2000" spc="-5" dirty="0">
                <a:latin typeface="Calibri"/>
                <a:cs typeface="Calibri"/>
              </a:rPr>
              <a:t> </a:t>
            </a:r>
            <a:r>
              <a:rPr lang="en-US" sz="2000" spc="-15" dirty="0">
                <a:latin typeface="Calibri"/>
                <a:cs typeface="Calibri"/>
              </a:rPr>
              <a:t>to </a:t>
            </a:r>
            <a:r>
              <a:rPr lang="en-US" sz="2000" spc="-10" dirty="0">
                <a:latin typeface="Calibri"/>
                <a:cs typeface="Calibri"/>
              </a:rPr>
              <a:t> </a:t>
            </a:r>
            <a:r>
              <a:rPr lang="en-US" sz="2000" spc="-5" dirty="0">
                <a:latin typeface="Calibri"/>
                <a:cs typeface="Calibri"/>
              </a:rPr>
              <a:t>find</a:t>
            </a:r>
            <a:r>
              <a:rPr lang="en-US" sz="2000" spc="-20" dirty="0">
                <a:latin typeface="Calibri"/>
                <a:cs typeface="Calibri"/>
              </a:rPr>
              <a:t> </a:t>
            </a:r>
            <a:r>
              <a:rPr lang="en-US" sz="2000" spc="-10" dirty="0">
                <a:latin typeface="Calibri"/>
                <a:cs typeface="Calibri"/>
              </a:rPr>
              <a:t>correlation </a:t>
            </a:r>
            <a:r>
              <a:rPr lang="en-US" sz="2000" spc="-5" dirty="0">
                <a:latin typeface="Calibri"/>
                <a:cs typeface="Calibri"/>
              </a:rPr>
              <a:t>matrices.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139" name="object 22">
            <a:extLst>
              <a:ext uri="{FF2B5EF4-FFF2-40B4-BE49-F238E27FC236}">
                <a16:creationId xmlns:a16="http://schemas.microsoft.com/office/drawing/2014/main" id="{4FA26227-0269-8CAC-E11F-6F5626C2714F}"/>
              </a:ext>
            </a:extLst>
          </p:cNvPr>
          <p:cNvSpPr txBox="1"/>
          <p:nvPr/>
        </p:nvSpPr>
        <p:spPr>
          <a:xfrm>
            <a:off x="5058664" y="4425144"/>
            <a:ext cx="2372360" cy="894476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5080" algn="just">
              <a:lnSpc>
                <a:spcPts val="2160"/>
              </a:lnSpc>
              <a:spcBef>
                <a:spcPts val="375"/>
              </a:spcBef>
            </a:pPr>
            <a:r>
              <a:rPr lang="en-US" sz="2000" dirty="0">
                <a:latin typeface="Calibri"/>
                <a:cs typeface="Calibri"/>
              </a:rPr>
              <a:t>2. </a:t>
            </a:r>
            <a:r>
              <a:rPr lang="en-US" sz="2000" spc="-5" dirty="0">
                <a:latin typeface="Calibri"/>
                <a:cs typeface="Calibri"/>
              </a:rPr>
              <a:t>The </a:t>
            </a:r>
            <a:r>
              <a:rPr lang="en-US" sz="2000" spc="-10" dirty="0">
                <a:latin typeface="Calibri"/>
                <a:cs typeface="Calibri"/>
              </a:rPr>
              <a:t>formula </a:t>
            </a:r>
            <a:r>
              <a:rPr lang="en-US" sz="2000" spc="-5" dirty="0">
                <a:latin typeface="Calibri"/>
                <a:cs typeface="Calibri"/>
              </a:rPr>
              <a:t>used </a:t>
            </a:r>
            <a:r>
              <a:rPr lang="en-US" sz="2000" spc="-10" dirty="0">
                <a:latin typeface="Calibri"/>
                <a:cs typeface="Calibri"/>
              </a:rPr>
              <a:t>to </a:t>
            </a:r>
            <a:r>
              <a:rPr lang="en-US" sz="2000" spc="-440" dirty="0">
                <a:latin typeface="Calibri"/>
                <a:cs typeface="Calibri"/>
              </a:rPr>
              <a:t> </a:t>
            </a:r>
            <a:r>
              <a:rPr lang="en-US" sz="2000" spc="-5" dirty="0">
                <a:latin typeface="Calibri"/>
                <a:cs typeface="Calibri"/>
              </a:rPr>
              <a:t>find </a:t>
            </a:r>
            <a:r>
              <a:rPr lang="en-US" sz="2000" dirty="0">
                <a:latin typeface="Calibri"/>
                <a:cs typeface="Calibri"/>
              </a:rPr>
              <a:t>the </a:t>
            </a:r>
            <a:r>
              <a:rPr lang="en-US" sz="2000" spc="-10" dirty="0">
                <a:latin typeface="Calibri"/>
                <a:cs typeface="Calibri"/>
              </a:rPr>
              <a:t>correlation </a:t>
            </a:r>
            <a:r>
              <a:rPr lang="en-US" sz="2000" spc="-15" dirty="0">
                <a:latin typeface="Calibri"/>
                <a:cs typeface="Calibri"/>
              </a:rPr>
              <a:t>for </a:t>
            </a:r>
            <a:r>
              <a:rPr lang="en-US" sz="2000" spc="-440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the</a:t>
            </a:r>
            <a:r>
              <a:rPr lang="en-US" sz="2000" spc="-15" dirty="0">
                <a:latin typeface="Calibri"/>
                <a:cs typeface="Calibri"/>
              </a:rPr>
              <a:t> </a:t>
            </a:r>
            <a:r>
              <a:rPr lang="en-US" sz="2000" spc="-5" dirty="0">
                <a:latin typeface="Calibri"/>
                <a:cs typeface="Calibri"/>
              </a:rPr>
              <a:t>specific </a:t>
            </a:r>
            <a:r>
              <a:rPr lang="en-US" sz="2000" spc="-10" dirty="0">
                <a:latin typeface="Calibri"/>
                <a:cs typeface="Calibri"/>
              </a:rPr>
              <a:t>features: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140" name="object 23">
            <a:extLst>
              <a:ext uri="{FF2B5EF4-FFF2-40B4-BE49-F238E27FC236}">
                <a16:creationId xmlns:a16="http://schemas.microsoft.com/office/drawing/2014/main" id="{3CAAF1A7-8066-7B0A-BFF3-02032F8375D1}"/>
              </a:ext>
            </a:extLst>
          </p:cNvPr>
          <p:cNvSpPr txBox="1"/>
          <p:nvPr/>
        </p:nvSpPr>
        <p:spPr>
          <a:xfrm>
            <a:off x="5058664" y="5581504"/>
            <a:ext cx="2574290" cy="488315"/>
          </a:xfrm>
          <a:prstGeom prst="rect">
            <a:avLst/>
          </a:prstGeom>
        </p:spPr>
        <p:txBody>
          <a:bodyPr vert="horz" wrap="square" lIns="0" tIns="39370" rIns="0" bIns="0" rtlCol="0">
            <a:spAutoFit/>
          </a:bodyPr>
          <a:lstStyle/>
          <a:p>
            <a:pPr marL="12700" marR="5080">
              <a:lnSpc>
                <a:spcPts val="1730"/>
              </a:lnSpc>
              <a:spcBef>
                <a:spcPts val="310"/>
              </a:spcBef>
            </a:pPr>
            <a:r>
              <a:rPr lang="en-US" sz="1600" b="1" i="1" spc="-10" dirty="0">
                <a:latin typeface="Calibri"/>
                <a:cs typeface="Calibri"/>
              </a:rPr>
              <a:t>=</a:t>
            </a:r>
            <a:r>
              <a:rPr lang="en-US" sz="1600" b="1" i="1" spc="-20" dirty="0">
                <a:latin typeface="Calibri"/>
                <a:cs typeface="Calibri"/>
              </a:rPr>
              <a:t>C</a:t>
            </a:r>
            <a:r>
              <a:rPr lang="en-US" sz="1600" b="1" i="1" spc="-10" dirty="0">
                <a:latin typeface="Calibri"/>
                <a:cs typeface="Calibri"/>
              </a:rPr>
              <a:t>orr</a:t>
            </a:r>
            <a:r>
              <a:rPr lang="en-US" sz="1600" b="1" i="1" spc="-5" dirty="0">
                <a:latin typeface="Calibri"/>
                <a:cs typeface="Calibri"/>
              </a:rPr>
              <a:t>el</a:t>
            </a:r>
            <a:r>
              <a:rPr lang="en-US" sz="1600" b="1" i="1" spc="-15" dirty="0">
                <a:latin typeface="Calibri"/>
                <a:cs typeface="Calibri"/>
              </a:rPr>
              <a:t>(</a:t>
            </a:r>
            <a:r>
              <a:rPr lang="en-US" sz="1600" b="1" i="1" spc="-10" dirty="0">
                <a:latin typeface="Calibri"/>
                <a:cs typeface="Calibri"/>
              </a:rPr>
              <a:t>she</a:t>
            </a:r>
            <a:r>
              <a:rPr lang="en-US" sz="1600" b="1" i="1" spc="-25" dirty="0">
                <a:latin typeface="Calibri"/>
                <a:cs typeface="Calibri"/>
              </a:rPr>
              <a:t>e</a:t>
            </a:r>
            <a:r>
              <a:rPr lang="en-US" sz="1600" b="1" i="1" spc="-5" dirty="0">
                <a:latin typeface="Calibri"/>
                <a:cs typeface="Calibri"/>
              </a:rPr>
              <a:t>t</a:t>
            </a:r>
            <a:r>
              <a:rPr lang="en-US" sz="1600" b="1" i="1" spc="-15" dirty="0">
                <a:latin typeface="Calibri"/>
                <a:cs typeface="Calibri"/>
              </a:rPr>
              <a:t>1</a:t>
            </a:r>
            <a:r>
              <a:rPr lang="en-US" sz="1600" b="1" i="1" spc="-5" dirty="0">
                <a:latin typeface="Calibri"/>
                <a:cs typeface="Calibri"/>
              </a:rPr>
              <a:t>!L2:</a:t>
            </a:r>
            <a:r>
              <a:rPr lang="en-US" sz="1600" b="1" i="1" spc="5" dirty="0">
                <a:latin typeface="Calibri"/>
                <a:cs typeface="Calibri"/>
              </a:rPr>
              <a:t>l</a:t>
            </a:r>
            <a:r>
              <a:rPr lang="en-US" sz="1600" b="1" i="1" spc="-10" dirty="0">
                <a:latin typeface="Calibri"/>
                <a:cs typeface="Calibri"/>
              </a:rPr>
              <a:t>4</a:t>
            </a:r>
            <a:r>
              <a:rPr lang="en-US" sz="1600" b="1" i="1" dirty="0">
                <a:latin typeface="Calibri"/>
                <a:cs typeface="Calibri"/>
              </a:rPr>
              <a:t>02</a:t>
            </a:r>
            <a:r>
              <a:rPr lang="en-US" sz="1600" b="1" i="1" spc="-10" dirty="0">
                <a:latin typeface="Calibri"/>
                <a:cs typeface="Calibri"/>
              </a:rPr>
              <a:t>7</a:t>
            </a:r>
            <a:r>
              <a:rPr lang="en-US" sz="1600" b="1" i="1" dirty="0">
                <a:latin typeface="Calibri"/>
                <a:cs typeface="Calibri"/>
              </a:rPr>
              <a:t>,</a:t>
            </a:r>
            <a:r>
              <a:rPr lang="en-US" sz="1600" b="1" i="1" spc="-10" dirty="0">
                <a:latin typeface="Calibri"/>
                <a:cs typeface="Calibri"/>
              </a:rPr>
              <a:t>s</a:t>
            </a:r>
            <a:r>
              <a:rPr lang="en-US" sz="1600" b="1" i="1" spc="5" dirty="0">
                <a:latin typeface="Calibri"/>
                <a:cs typeface="Calibri"/>
              </a:rPr>
              <a:t>h</a:t>
            </a:r>
            <a:r>
              <a:rPr lang="en-US" sz="1600" b="1" i="1" spc="-5" dirty="0">
                <a:latin typeface="Calibri"/>
                <a:cs typeface="Calibri"/>
              </a:rPr>
              <a:t>e  </a:t>
            </a:r>
            <a:r>
              <a:rPr lang="en-US" sz="1600" b="1" i="1" spc="-10" dirty="0">
                <a:latin typeface="Calibri"/>
                <a:cs typeface="Calibri"/>
              </a:rPr>
              <a:t>et1!Q2:q4027</a:t>
            </a:r>
            <a:endParaRPr lang="en-US" sz="1600" dirty="0">
              <a:latin typeface="Calibri"/>
              <a:cs typeface="Calibri"/>
            </a:endParaRPr>
          </a:p>
        </p:txBody>
      </p:sp>
      <p:grpSp>
        <p:nvGrpSpPr>
          <p:cNvPr id="141" name="object 24">
            <a:extLst>
              <a:ext uri="{FF2B5EF4-FFF2-40B4-BE49-F238E27FC236}">
                <a16:creationId xmlns:a16="http://schemas.microsoft.com/office/drawing/2014/main" id="{6114B40C-CC63-5FBC-8D50-8EBFCAB9AB3A}"/>
              </a:ext>
            </a:extLst>
          </p:cNvPr>
          <p:cNvGrpSpPr/>
          <p:nvPr/>
        </p:nvGrpSpPr>
        <p:grpSpPr>
          <a:xfrm>
            <a:off x="6537579" y="2543964"/>
            <a:ext cx="1095375" cy="744855"/>
            <a:chOff x="6590156" y="1501521"/>
            <a:chExt cx="1095375" cy="744855"/>
          </a:xfrm>
        </p:grpSpPr>
        <p:sp>
          <p:nvSpPr>
            <p:cNvPr id="142" name="object 25">
              <a:extLst>
                <a:ext uri="{FF2B5EF4-FFF2-40B4-BE49-F238E27FC236}">
                  <a16:creationId xmlns:a16="http://schemas.microsoft.com/office/drawing/2014/main" id="{79DCFFC6-AB12-B8F5-22AF-06991A95D9E7}"/>
                </a:ext>
              </a:extLst>
            </p:cNvPr>
            <p:cNvSpPr/>
            <p:nvPr/>
          </p:nvSpPr>
          <p:spPr>
            <a:xfrm>
              <a:off x="6599681" y="1511046"/>
              <a:ext cx="1076325" cy="725805"/>
            </a:xfrm>
            <a:custGeom>
              <a:avLst/>
              <a:gdLst/>
              <a:ahLst/>
              <a:cxnLst/>
              <a:rect l="l" t="t" r="r" b="b"/>
              <a:pathLst>
                <a:path w="1076325" h="725805">
                  <a:moveTo>
                    <a:pt x="838200" y="0"/>
                  </a:moveTo>
                  <a:lnTo>
                    <a:pt x="848360" y="90677"/>
                  </a:lnTo>
                  <a:lnTo>
                    <a:pt x="791108" y="104442"/>
                  </a:lnTo>
                  <a:lnTo>
                    <a:pt x="735707" y="119465"/>
                  </a:lnTo>
                  <a:lnTo>
                    <a:pt x="682158" y="135745"/>
                  </a:lnTo>
                  <a:lnTo>
                    <a:pt x="630460" y="153282"/>
                  </a:lnTo>
                  <a:lnTo>
                    <a:pt x="580613" y="172078"/>
                  </a:lnTo>
                  <a:lnTo>
                    <a:pt x="532617" y="192130"/>
                  </a:lnTo>
                  <a:lnTo>
                    <a:pt x="486473" y="213440"/>
                  </a:lnTo>
                  <a:lnTo>
                    <a:pt x="442180" y="236008"/>
                  </a:lnTo>
                  <a:lnTo>
                    <a:pt x="399739" y="259833"/>
                  </a:lnTo>
                  <a:lnTo>
                    <a:pt x="359149" y="284915"/>
                  </a:lnTo>
                  <a:lnTo>
                    <a:pt x="320410" y="311256"/>
                  </a:lnTo>
                  <a:lnTo>
                    <a:pt x="283524" y="338853"/>
                  </a:lnTo>
                  <a:lnTo>
                    <a:pt x="248489" y="367708"/>
                  </a:lnTo>
                  <a:lnTo>
                    <a:pt x="215306" y="397821"/>
                  </a:lnTo>
                  <a:lnTo>
                    <a:pt x="183975" y="429191"/>
                  </a:lnTo>
                  <a:lnTo>
                    <a:pt x="154495" y="461819"/>
                  </a:lnTo>
                  <a:lnTo>
                    <a:pt x="126868" y="495704"/>
                  </a:lnTo>
                  <a:lnTo>
                    <a:pt x="101093" y="530847"/>
                  </a:lnTo>
                  <a:lnTo>
                    <a:pt x="77170" y="567247"/>
                  </a:lnTo>
                  <a:lnTo>
                    <a:pt x="55099" y="604905"/>
                  </a:lnTo>
                  <a:lnTo>
                    <a:pt x="34880" y="643820"/>
                  </a:lnTo>
                  <a:lnTo>
                    <a:pt x="16514" y="683993"/>
                  </a:lnTo>
                  <a:lnTo>
                    <a:pt x="0" y="725424"/>
                  </a:lnTo>
                  <a:lnTo>
                    <a:pt x="26352" y="682887"/>
                  </a:lnTo>
                  <a:lnTo>
                    <a:pt x="54172" y="642146"/>
                  </a:lnTo>
                  <a:lnTo>
                    <a:pt x="83461" y="603200"/>
                  </a:lnTo>
                  <a:lnTo>
                    <a:pt x="114219" y="566049"/>
                  </a:lnTo>
                  <a:lnTo>
                    <a:pt x="146445" y="530693"/>
                  </a:lnTo>
                  <a:lnTo>
                    <a:pt x="180140" y="497132"/>
                  </a:lnTo>
                  <a:lnTo>
                    <a:pt x="215302" y="465365"/>
                  </a:lnTo>
                  <a:lnTo>
                    <a:pt x="251933" y="435393"/>
                  </a:lnTo>
                  <a:lnTo>
                    <a:pt x="290032" y="407216"/>
                  </a:lnTo>
                  <a:lnTo>
                    <a:pt x="329598" y="380834"/>
                  </a:lnTo>
                  <a:lnTo>
                    <a:pt x="370633" y="356246"/>
                  </a:lnTo>
                  <a:lnTo>
                    <a:pt x="413135" y="333452"/>
                  </a:lnTo>
                  <a:lnTo>
                    <a:pt x="457105" y="312452"/>
                  </a:lnTo>
                  <a:lnTo>
                    <a:pt x="502543" y="293247"/>
                  </a:lnTo>
                  <a:lnTo>
                    <a:pt x="549449" y="275836"/>
                  </a:lnTo>
                  <a:lnTo>
                    <a:pt x="597821" y="260219"/>
                  </a:lnTo>
                  <a:lnTo>
                    <a:pt x="647662" y="246396"/>
                  </a:lnTo>
                  <a:lnTo>
                    <a:pt x="698969" y="234367"/>
                  </a:lnTo>
                  <a:lnTo>
                    <a:pt x="751744" y="224131"/>
                  </a:lnTo>
                  <a:lnTo>
                    <a:pt x="805986" y="215690"/>
                  </a:lnTo>
                  <a:lnTo>
                    <a:pt x="861695" y="209041"/>
                  </a:lnTo>
                  <a:lnTo>
                    <a:pt x="871982" y="299719"/>
                  </a:lnTo>
                  <a:lnTo>
                    <a:pt x="1075944" y="113537"/>
                  </a:lnTo>
                  <a:lnTo>
                    <a:pt x="838200" y="0"/>
                  </a:lnTo>
                  <a:close/>
                </a:path>
              </a:pathLst>
            </a:custGeom>
            <a:solidFill>
              <a:srgbClr val="4283D2"/>
            </a:solidFill>
          </p:spPr>
          <p:txBody>
            <a:bodyPr wrap="square" lIns="0" tIns="0" rIns="0" bIns="0" rtlCol="0"/>
            <a:lstStyle/>
            <a:p>
              <a:endParaRPr lang="en-IN" dirty="0"/>
            </a:p>
          </p:txBody>
        </p:sp>
        <p:sp>
          <p:nvSpPr>
            <p:cNvPr id="143" name="object 26">
              <a:extLst>
                <a:ext uri="{FF2B5EF4-FFF2-40B4-BE49-F238E27FC236}">
                  <a16:creationId xmlns:a16="http://schemas.microsoft.com/office/drawing/2014/main" id="{E0C1BCCB-8338-2F0E-40A0-E92C2806748C}"/>
                </a:ext>
              </a:extLst>
            </p:cNvPr>
            <p:cNvSpPr/>
            <p:nvPr/>
          </p:nvSpPr>
          <p:spPr>
            <a:xfrm>
              <a:off x="6599681" y="1511046"/>
              <a:ext cx="1076325" cy="725805"/>
            </a:xfrm>
            <a:custGeom>
              <a:avLst/>
              <a:gdLst/>
              <a:ahLst/>
              <a:cxnLst/>
              <a:rect l="l" t="t" r="r" b="b"/>
              <a:pathLst>
                <a:path w="1076325" h="725805">
                  <a:moveTo>
                    <a:pt x="0" y="725424"/>
                  </a:moveTo>
                  <a:lnTo>
                    <a:pt x="16514" y="683993"/>
                  </a:lnTo>
                  <a:lnTo>
                    <a:pt x="34880" y="643820"/>
                  </a:lnTo>
                  <a:lnTo>
                    <a:pt x="55099" y="604905"/>
                  </a:lnTo>
                  <a:lnTo>
                    <a:pt x="77170" y="567247"/>
                  </a:lnTo>
                  <a:lnTo>
                    <a:pt x="101093" y="530847"/>
                  </a:lnTo>
                  <a:lnTo>
                    <a:pt x="126868" y="495704"/>
                  </a:lnTo>
                  <a:lnTo>
                    <a:pt x="154495" y="461819"/>
                  </a:lnTo>
                  <a:lnTo>
                    <a:pt x="183975" y="429191"/>
                  </a:lnTo>
                  <a:lnTo>
                    <a:pt x="215306" y="397821"/>
                  </a:lnTo>
                  <a:lnTo>
                    <a:pt x="248489" y="367708"/>
                  </a:lnTo>
                  <a:lnTo>
                    <a:pt x="283524" y="338853"/>
                  </a:lnTo>
                  <a:lnTo>
                    <a:pt x="320410" y="311256"/>
                  </a:lnTo>
                  <a:lnTo>
                    <a:pt x="359149" y="284915"/>
                  </a:lnTo>
                  <a:lnTo>
                    <a:pt x="399739" y="259833"/>
                  </a:lnTo>
                  <a:lnTo>
                    <a:pt x="442180" y="236008"/>
                  </a:lnTo>
                  <a:lnTo>
                    <a:pt x="486473" y="213440"/>
                  </a:lnTo>
                  <a:lnTo>
                    <a:pt x="532617" y="192130"/>
                  </a:lnTo>
                  <a:lnTo>
                    <a:pt x="580613" y="172078"/>
                  </a:lnTo>
                  <a:lnTo>
                    <a:pt x="630460" y="153282"/>
                  </a:lnTo>
                  <a:lnTo>
                    <a:pt x="682158" y="135745"/>
                  </a:lnTo>
                  <a:lnTo>
                    <a:pt x="735707" y="119465"/>
                  </a:lnTo>
                  <a:lnTo>
                    <a:pt x="791108" y="104442"/>
                  </a:lnTo>
                  <a:lnTo>
                    <a:pt x="848360" y="90677"/>
                  </a:lnTo>
                  <a:lnTo>
                    <a:pt x="838200" y="0"/>
                  </a:lnTo>
                  <a:lnTo>
                    <a:pt x="1075944" y="113537"/>
                  </a:lnTo>
                  <a:lnTo>
                    <a:pt x="871982" y="299719"/>
                  </a:lnTo>
                  <a:lnTo>
                    <a:pt x="861695" y="209041"/>
                  </a:lnTo>
                  <a:lnTo>
                    <a:pt x="805986" y="215690"/>
                  </a:lnTo>
                  <a:lnTo>
                    <a:pt x="751744" y="224131"/>
                  </a:lnTo>
                  <a:lnTo>
                    <a:pt x="698969" y="234367"/>
                  </a:lnTo>
                  <a:lnTo>
                    <a:pt x="647662" y="246396"/>
                  </a:lnTo>
                  <a:lnTo>
                    <a:pt x="597821" y="260219"/>
                  </a:lnTo>
                  <a:lnTo>
                    <a:pt x="549449" y="275836"/>
                  </a:lnTo>
                  <a:lnTo>
                    <a:pt x="502543" y="293247"/>
                  </a:lnTo>
                  <a:lnTo>
                    <a:pt x="457105" y="312452"/>
                  </a:lnTo>
                  <a:lnTo>
                    <a:pt x="413135" y="333452"/>
                  </a:lnTo>
                  <a:lnTo>
                    <a:pt x="370633" y="356246"/>
                  </a:lnTo>
                  <a:lnTo>
                    <a:pt x="329598" y="380834"/>
                  </a:lnTo>
                  <a:lnTo>
                    <a:pt x="290032" y="407216"/>
                  </a:lnTo>
                  <a:lnTo>
                    <a:pt x="251933" y="435393"/>
                  </a:lnTo>
                  <a:lnTo>
                    <a:pt x="215302" y="465365"/>
                  </a:lnTo>
                  <a:lnTo>
                    <a:pt x="180140" y="497132"/>
                  </a:lnTo>
                  <a:lnTo>
                    <a:pt x="146445" y="530693"/>
                  </a:lnTo>
                  <a:lnTo>
                    <a:pt x="114219" y="566049"/>
                  </a:lnTo>
                  <a:lnTo>
                    <a:pt x="83461" y="603200"/>
                  </a:lnTo>
                  <a:lnTo>
                    <a:pt x="54172" y="642146"/>
                  </a:lnTo>
                  <a:lnTo>
                    <a:pt x="26352" y="682887"/>
                  </a:lnTo>
                  <a:lnTo>
                    <a:pt x="0" y="725424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lang="en-IN" dirty="0"/>
            </a:p>
          </p:txBody>
        </p:sp>
      </p:grpSp>
      <p:sp>
        <p:nvSpPr>
          <p:cNvPr id="144" name="object 27">
            <a:extLst>
              <a:ext uri="{FF2B5EF4-FFF2-40B4-BE49-F238E27FC236}">
                <a16:creationId xmlns:a16="http://schemas.microsoft.com/office/drawing/2014/main" id="{708778CF-7CC6-8BAE-3C6D-1A85B13C83B8}"/>
              </a:ext>
            </a:extLst>
          </p:cNvPr>
          <p:cNvSpPr txBox="1"/>
          <p:nvPr/>
        </p:nvSpPr>
        <p:spPr>
          <a:xfrm>
            <a:off x="6883907" y="1991640"/>
            <a:ext cx="71755" cy="9040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500" spc="55" dirty="0">
                <a:latin typeface="Cambria"/>
                <a:cs typeface="Cambria"/>
              </a:rPr>
              <a:t>B</a:t>
            </a:r>
            <a:endParaRPr lang="en-IN" sz="500" dirty="0">
              <a:latin typeface="Cambria"/>
              <a:cs typeface="Cambria"/>
            </a:endParaRPr>
          </a:p>
        </p:txBody>
      </p:sp>
      <p:grpSp>
        <p:nvGrpSpPr>
          <p:cNvPr id="145" name="object 28">
            <a:extLst>
              <a:ext uri="{FF2B5EF4-FFF2-40B4-BE49-F238E27FC236}">
                <a16:creationId xmlns:a16="http://schemas.microsoft.com/office/drawing/2014/main" id="{3E37520A-6383-04AF-27DA-B7896E6F540E}"/>
              </a:ext>
            </a:extLst>
          </p:cNvPr>
          <p:cNvGrpSpPr/>
          <p:nvPr/>
        </p:nvGrpSpPr>
        <p:grpSpPr>
          <a:xfrm>
            <a:off x="4634745" y="2500072"/>
            <a:ext cx="1087120" cy="666750"/>
            <a:chOff x="4610861" y="1559514"/>
            <a:chExt cx="1087120" cy="666750"/>
          </a:xfrm>
        </p:grpSpPr>
        <p:sp>
          <p:nvSpPr>
            <p:cNvPr id="146" name="object 29">
              <a:extLst>
                <a:ext uri="{FF2B5EF4-FFF2-40B4-BE49-F238E27FC236}">
                  <a16:creationId xmlns:a16="http://schemas.microsoft.com/office/drawing/2014/main" id="{86DAA4E6-E5EF-849F-0CDD-BBFE1E3627E6}"/>
                </a:ext>
              </a:extLst>
            </p:cNvPr>
            <p:cNvSpPr/>
            <p:nvPr/>
          </p:nvSpPr>
          <p:spPr>
            <a:xfrm>
              <a:off x="4620386" y="1569039"/>
              <a:ext cx="1068070" cy="647700"/>
            </a:xfrm>
            <a:custGeom>
              <a:avLst/>
              <a:gdLst/>
              <a:ahLst/>
              <a:cxnLst/>
              <a:rect l="l" t="t" r="r" b="b"/>
              <a:pathLst>
                <a:path w="1068070" h="647700">
                  <a:moveTo>
                    <a:pt x="113122" y="0"/>
                  </a:moveTo>
                  <a:lnTo>
                    <a:pt x="57201" y="588"/>
                  </a:lnTo>
                  <a:lnTo>
                    <a:pt x="0" y="2966"/>
                  </a:lnTo>
                  <a:lnTo>
                    <a:pt x="61561" y="8455"/>
                  </a:lnTo>
                  <a:lnTo>
                    <a:pt x="120974" y="15588"/>
                  </a:lnTo>
                  <a:lnTo>
                    <a:pt x="178238" y="24365"/>
                  </a:lnTo>
                  <a:lnTo>
                    <a:pt x="233352" y="34785"/>
                  </a:lnTo>
                  <a:lnTo>
                    <a:pt x="286317" y="46848"/>
                  </a:lnTo>
                  <a:lnTo>
                    <a:pt x="337132" y="60555"/>
                  </a:lnTo>
                  <a:lnTo>
                    <a:pt x="385797" y="75904"/>
                  </a:lnTo>
                  <a:lnTo>
                    <a:pt x="432312" y="92896"/>
                  </a:lnTo>
                  <a:lnTo>
                    <a:pt x="476676" y="111530"/>
                  </a:lnTo>
                  <a:lnTo>
                    <a:pt x="518890" y="131807"/>
                  </a:lnTo>
                  <a:lnTo>
                    <a:pt x="558953" y="153726"/>
                  </a:lnTo>
                  <a:lnTo>
                    <a:pt x="596865" y="177287"/>
                  </a:lnTo>
                  <a:lnTo>
                    <a:pt x="632626" y="202489"/>
                  </a:lnTo>
                  <a:lnTo>
                    <a:pt x="666236" y="229333"/>
                  </a:lnTo>
                  <a:lnTo>
                    <a:pt x="697694" y="257819"/>
                  </a:lnTo>
                  <a:lnTo>
                    <a:pt x="727000" y="287946"/>
                  </a:lnTo>
                  <a:lnTo>
                    <a:pt x="754155" y="319713"/>
                  </a:lnTo>
                  <a:lnTo>
                    <a:pt x="779157" y="353121"/>
                  </a:lnTo>
                  <a:lnTo>
                    <a:pt x="802008" y="388170"/>
                  </a:lnTo>
                  <a:lnTo>
                    <a:pt x="822705" y="424860"/>
                  </a:lnTo>
                  <a:lnTo>
                    <a:pt x="717168" y="470834"/>
                  </a:lnTo>
                  <a:lnTo>
                    <a:pt x="1018793" y="647110"/>
                  </a:lnTo>
                  <a:lnTo>
                    <a:pt x="1067942" y="318180"/>
                  </a:lnTo>
                  <a:lnTo>
                    <a:pt x="962405" y="364154"/>
                  </a:lnTo>
                  <a:lnTo>
                    <a:pt x="932116" y="328940"/>
                  </a:lnTo>
                  <a:lnTo>
                    <a:pt x="900545" y="295517"/>
                  </a:lnTo>
                  <a:lnTo>
                    <a:pt x="867692" y="263884"/>
                  </a:lnTo>
                  <a:lnTo>
                    <a:pt x="833558" y="234041"/>
                  </a:lnTo>
                  <a:lnTo>
                    <a:pt x="798143" y="205987"/>
                  </a:lnTo>
                  <a:lnTo>
                    <a:pt x="761445" y="179724"/>
                  </a:lnTo>
                  <a:lnTo>
                    <a:pt x="723467" y="155251"/>
                  </a:lnTo>
                  <a:lnTo>
                    <a:pt x="684206" y="132569"/>
                  </a:lnTo>
                  <a:lnTo>
                    <a:pt x="643664" y="111676"/>
                  </a:lnTo>
                  <a:lnTo>
                    <a:pt x="601841" y="92573"/>
                  </a:lnTo>
                  <a:lnTo>
                    <a:pt x="558736" y="75260"/>
                  </a:lnTo>
                  <a:lnTo>
                    <a:pt x="514350" y="59738"/>
                  </a:lnTo>
                  <a:lnTo>
                    <a:pt x="468681" y="46005"/>
                  </a:lnTo>
                  <a:lnTo>
                    <a:pt x="421732" y="34063"/>
                  </a:lnTo>
                  <a:lnTo>
                    <a:pt x="373501" y="23910"/>
                  </a:lnTo>
                  <a:lnTo>
                    <a:pt x="323988" y="15548"/>
                  </a:lnTo>
                  <a:lnTo>
                    <a:pt x="273194" y="8976"/>
                  </a:lnTo>
                  <a:lnTo>
                    <a:pt x="221118" y="4194"/>
                  </a:lnTo>
                  <a:lnTo>
                    <a:pt x="167761" y="1202"/>
                  </a:lnTo>
                  <a:lnTo>
                    <a:pt x="113122" y="0"/>
                  </a:lnTo>
                  <a:close/>
                </a:path>
              </a:pathLst>
            </a:custGeom>
            <a:solidFill>
              <a:srgbClr val="4283D2"/>
            </a:solidFill>
          </p:spPr>
          <p:txBody>
            <a:bodyPr wrap="square" lIns="0" tIns="0" rIns="0" bIns="0" rtlCol="0"/>
            <a:lstStyle/>
            <a:p>
              <a:endParaRPr lang="en-IN" dirty="0"/>
            </a:p>
          </p:txBody>
        </p:sp>
        <p:sp>
          <p:nvSpPr>
            <p:cNvPr id="147" name="object 30">
              <a:extLst>
                <a:ext uri="{FF2B5EF4-FFF2-40B4-BE49-F238E27FC236}">
                  <a16:creationId xmlns:a16="http://schemas.microsoft.com/office/drawing/2014/main" id="{10B4B542-86C5-010D-500C-73C26BAF5978}"/>
                </a:ext>
              </a:extLst>
            </p:cNvPr>
            <p:cNvSpPr/>
            <p:nvPr/>
          </p:nvSpPr>
          <p:spPr>
            <a:xfrm>
              <a:off x="4620386" y="1569039"/>
              <a:ext cx="1068070" cy="647700"/>
            </a:xfrm>
            <a:custGeom>
              <a:avLst/>
              <a:gdLst/>
              <a:ahLst/>
              <a:cxnLst/>
              <a:rect l="l" t="t" r="r" b="b"/>
              <a:pathLst>
                <a:path w="1068070" h="647700">
                  <a:moveTo>
                    <a:pt x="0" y="2966"/>
                  </a:moveTo>
                  <a:lnTo>
                    <a:pt x="57201" y="588"/>
                  </a:lnTo>
                  <a:lnTo>
                    <a:pt x="113122" y="0"/>
                  </a:lnTo>
                  <a:lnTo>
                    <a:pt x="167761" y="1202"/>
                  </a:lnTo>
                  <a:lnTo>
                    <a:pt x="221118" y="4194"/>
                  </a:lnTo>
                  <a:lnTo>
                    <a:pt x="273194" y="8976"/>
                  </a:lnTo>
                  <a:lnTo>
                    <a:pt x="323988" y="15548"/>
                  </a:lnTo>
                  <a:lnTo>
                    <a:pt x="373501" y="23910"/>
                  </a:lnTo>
                  <a:lnTo>
                    <a:pt x="421732" y="34063"/>
                  </a:lnTo>
                  <a:lnTo>
                    <a:pt x="468681" y="46005"/>
                  </a:lnTo>
                  <a:lnTo>
                    <a:pt x="514350" y="59738"/>
                  </a:lnTo>
                  <a:lnTo>
                    <a:pt x="558736" y="75260"/>
                  </a:lnTo>
                  <a:lnTo>
                    <a:pt x="601841" y="92573"/>
                  </a:lnTo>
                  <a:lnTo>
                    <a:pt x="643664" y="111676"/>
                  </a:lnTo>
                  <a:lnTo>
                    <a:pt x="684206" y="132569"/>
                  </a:lnTo>
                  <a:lnTo>
                    <a:pt x="723467" y="155251"/>
                  </a:lnTo>
                  <a:lnTo>
                    <a:pt x="761445" y="179724"/>
                  </a:lnTo>
                  <a:lnTo>
                    <a:pt x="798143" y="205987"/>
                  </a:lnTo>
                  <a:lnTo>
                    <a:pt x="833558" y="234041"/>
                  </a:lnTo>
                  <a:lnTo>
                    <a:pt x="867692" y="263884"/>
                  </a:lnTo>
                  <a:lnTo>
                    <a:pt x="900545" y="295517"/>
                  </a:lnTo>
                  <a:lnTo>
                    <a:pt x="932116" y="328940"/>
                  </a:lnTo>
                  <a:lnTo>
                    <a:pt x="962405" y="364154"/>
                  </a:lnTo>
                  <a:lnTo>
                    <a:pt x="1067942" y="318180"/>
                  </a:lnTo>
                  <a:lnTo>
                    <a:pt x="1018793" y="647110"/>
                  </a:lnTo>
                  <a:lnTo>
                    <a:pt x="717168" y="470834"/>
                  </a:lnTo>
                  <a:lnTo>
                    <a:pt x="822705" y="424860"/>
                  </a:lnTo>
                  <a:lnTo>
                    <a:pt x="802008" y="388170"/>
                  </a:lnTo>
                  <a:lnTo>
                    <a:pt x="779157" y="353121"/>
                  </a:lnTo>
                  <a:lnTo>
                    <a:pt x="754155" y="319713"/>
                  </a:lnTo>
                  <a:lnTo>
                    <a:pt x="727000" y="287946"/>
                  </a:lnTo>
                  <a:lnTo>
                    <a:pt x="697694" y="257819"/>
                  </a:lnTo>
                  <a:lnTo>
                    <a:pt x="666236" y="229333"/>
                  </a:lnTo>
                  <a:lnTo>
                    <a:pt x="632626" y="202489"/>
                  </a:lnTo>
                  <a:lnTo>
                    <a:pt x="596865" y="177287"/>
                  </a:lnTo>
                  <a:lnTo>
                    <a:pt x="558953" y="153726"/>
                  </a:lnTo>
                  <a:lnTo>
                    <a:pt x="518890" y="131807"/>
                  </a:lnTo>
                  <a:lnTo>
                    <a:pt x="476676" y="111530"/>
                  </a:lnTo>
                  <a:lnTo>
                    <a:pt x="432312" y="92896"/>
                  </a:lnTo>
                  <a:lnTo>
                    <a:pt x="385797" y="75904"/>
                  </a:lnTo>
                  <a:lnTo>
                    <a:pt x="337132" y="60555"/>
                  </a:lnTo>
                  <a:lnTo>
                    <a:pt x="286317" y="46848"/>
                  </a:lnTo>
                  <a:lnTo>
                    <a:pt x="233352" y="34785"/>
                  </a:lnTo>
                  <a:lnTo>
                    <a:pt x="178238" y="24365"/>
                  </a:lnTo>
                  <a:lnTo>
                    <a:pt x="120974" y="15588"/>
                  </a:lnTo>
                  <a:lnTo>
                    <a:pt x="61561" y="8455"/>
                  </a:lnTo>
                  <a:lnTo>
                    <a:pt x="0" y="2966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lang="en-IN" dirty="0"/>
            </a:p>
          </p:txBody>
        </p:sp>
      </p:grpSp>
      <p:sp>
        <p:nvSpPr>
          <p:cNvPr id="148" name="object 31">
            <a:extLst>
              <a:ext uri="{FF2B5EF4-FFF2-40B4-BE49-F238E27FC236}">
                <a16:creationId xmlns:a16="http://schemas.microsoft.com/office/drawing/2014/main" id="{8AEA7708-BA3D-FFC5-1CE0-9CF045984473}"/>
              </a:ext>
            </a:extLst>
          </p:cNvPr>
          <p:cNvSpPr txBox="1"/>
          <p:nvPr/>
        </p:nvSpPr>
        <p:spPr>
          <a:xfrm>
            <a:off x="4945125" y="1991640"/>
            <a:ext cx="71755" cy="9040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500" spc="55" dirty="0">
                <a:latin typeface="Cambria"/>
                <a:cs typeface="Cambria"/>
              </a:rPr>
              <a:t>B</a:t>
            </a:r>
            <a:endParaRPr lang="en-IN" sz="500" dirty="0">
              <a:latin typeface="Cambria"/>
              <a:cs typeface="Cambria"/>
            </a:endParaRPr>
          </a:p>
        </p:txBody>
      </p:sp>
      <p:sp>
        <p:nvSpPr>
          <p:cNvPr id="149" name="object 32">
            <a:extLst>
              <a:ext uri="{FF2B5EF4-FFF2-40B4-BE49-F238E27FC236}">
                <a16:creationId xmlns:a16="http://schemas.microsoft.com/office/drawing/2014/main" id="{E8939511-7B2F-C90A-5C20-994A80737809}"/>
              </a:ext>
            </a:extLst>
          </p:cNvPr>
          <p:cNvSpPr txBox="1">
            <a:spLocks/>
          </p:cNvSpPr>
          <p:nvPr/>
        </p:nvSpPr>
        <p:spPr>
          <a:xfrm>
            <a:off x="10719435" y="7142611"/>
            <a:ext cx="231775" cy="564898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85"/>
              </a:spcBef>
            </a:pPr>
            <a:fld id="{81D60167-4931-47E6-BA6A-407CBD079E47}" type="slidenum">
              <a:rPr lang="en-IN" smtClean="0"/>
              <a:pPr marL="38100">
                <a:spcBef>
                  <a:spcPts val="85"/>
                </a:spcBef>
              </a:pPr>
              <a:t>19</a:t>
            </a:fld>
            <a:endParaRPr lang="en-IN" dirty="0"/>
          </a:p>
        </p:txBody>
      </p:sp>
      <p:pic>
        <p:nvPicPr>
          <p:cNvPr id="150" name="Picture 149">
            <a:extLst>
              <a:ext uri="{FF2B5EF4-FFF2-40B4-BE49-F238E27FC236}">
                <a16:creationId xmlns:a16="http://schemas.microsoft.com/office/drawing/2014/main" id="{F2C86DF8-AAAB-0718-3777-4E476A7E964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2257426" y="1062589"/>
            <a:ext cx="6134100" cy="517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946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6D00B-01BC-B8EB-FE65-574894780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IN">
                <a:latin typeface="Amasis MT Pro Black" panose="020F0502020204030204" pitchFamily="18" charset="0"/>
              </a:rPr>
              <a:t>INDEX:</a:t>
            </a:r>
          </a:p>
        </p:txBody>
      </p:sp>
      <p:pic>
        <p:nvPicPr>
          <p:cNvPr id="5" name="Picture 4" descr="A book with people standing on it&#10;&#10;Description automatically generated">
            <a:extLst>
              <a:ext uri="{FF2B5EF4-FFF2-40B4-BE49-F238E27FC236}">
                <a16:creationId xmlns:a16="http://schemas.microsoft.com/office/drawing/2014/main" id="{2B036814-BA21-263B-916B-C981583132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r="5406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CEF42-44B9-B2EB-41A4-3A71A82E0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IN" sz="2000" b="1" dirty="0"/>
              <a:t>PROJECT DESCRIPTION</a:t>
            </a:r>
          </a:p>
          <a:p>
            <a:r>
              <a:rPr lang="en-IN" sz="2000" b="1" dirty="0"/>
              <a:t>DATASET</a:t>
            </a:r>
          </a:p>
          <a:p>
            <a:r>
              <a:rPr lang="en-IN" sz="2000" b="1" dirty="0"/>
              <a:t>APPROACH</a:t>
            </a:r>
          </a:p>
          <a:p>
            <a:r>
              <a:rPr lang="en-IN" sz="2000" b="1" dirty="0"/>
              <a:t>TECH –USED</a:t>
            </a:r>
          </a:p>
          <a:p>
            <a:r>
              <a:rPr lang="en-IN" sz="2000" b="1" dirty="0"/>
              <a:t>INSIGHTS</a:t>
            </a:r>
          </a:p>
          <a:p>
            <a:r>
              <a:rPr lang="en-IN" sz="2000" b="1" dirty="0"/>
              <a:t>CONCLUSION</a:t>
            </a:r>
          </a:p>
          <a:p>
            <a:r>
              <a:rPr lang="en-IN" sz="2000" b="1" dirty="0"/>
              <a:t>RESULTS</a:t>
            </a:r>
          </a:p>
        </p:txBody>
      </p:sp>
      <p:pic>
        <p:nvPicPr>
          <p:cNvPr id="4" name="Picture 3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449A9698-FEEB-53EE-999B-2EBC2F5AA46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636157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5459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39B38-510E-EFD9-B54B-3AECEACA3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853"/>
            <a:ext cx="10515600" cy="1025136"/>
          </a:xfrm>
        </p:spPr>
        <p:txBody>
          <a:bodyPr>
            <a:normAutofit/>
          </a:bodyPr>
          <a:lstStyle/>
          <a:p>
            <a:pPr algn="ctr"/>
            <a:r>
              <a:rPr lang="en-IN" sz="3200" spc="155" dirty="0">
                <a:solidFill>
                  <a:schemeClr val="tx1"/>
                </a:solidFill>
              </a:rPr>
              <a:t>The</a:t>
            </a:r>
            <a:r>
              <a:rPr lang="en-IN" sz="3200" spc="215" dirty="0">
                <a:solidFill>
                  <a:schemeClr val="tx1"/>
                </a:solidFill>
              </a:rPr>
              <a:t> </a:t>
            </a:r>
            <a:r>
              <a:rPr lang="en-IN" sz="3200" spc="55" dirty="0">
                <a:solidFill>
                  <a:schemeClr val="tx1"/>
                </a:solidFill>
              </a:rPr>
              <a:t>correlations-Top</a:t>
            </a:r>
            <a:r>
              <a:rPr lang="en-IN" sz="3200" spc="240" dirty="0">
                <a:solidFill>
                  <a:schemeClr val="tx1"/>
                </a:solidFill>
              </a:rPr>
              <a:t> </a:t>
            </a:r>
            <a:r>
              <a:rPr lang="en-IN" sz="3200" spc="5" dirty="0">
                <a:solidFill>
                  <a:schemeClr val="tx1"/>
                </a:solidFill>
              </a:rPr>
              <a:t>10</a:t>
            </a:r>
            <a:r>
              <a:rPr lang="en-IN" sz="3200" spc="204" dirty="0">
                <a:solidFill>
                  <a:schemeClr val="tx1"/>
                </a:solidFill>
              </a:rPr>
              <a:t> </a:t>
            </a:r>
            <a:r>
              <a:rPr lang="en-IN" sz="3200" spc="140" dirty="0">
                <a:solidFill>
                  <a:schemeClr val="tx1"/>
                </a:solidFill>
              </a:rPr>
              <a:t>values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88739-7B67-DA0B-BC1D-B41EAF5BA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88" y="1385297"/>
            <a:ext cx="3799116" cy="5118139"/>
          </a:xfrm>
        </p:spPr>
        <p:txBody>
          <a:bodyPr>
            <a:normAutofit fontScale="47500" lnSpcReduction="20000"/>
          </a:bodyPr>
          <a:lstStyle/>
          <a:p>
            <a:pPr marL="12700" marR="1668145">
              <a:lnSpc>
                <a:spcPts val="1510"/>
              </a:lnSpc>
              <a:spcBef>
                <a:spcPts val="295"/>
              </a:spcBef>
            </a:pPr>
            <a:r>
              <a:rPr lang="en-US" spc="50" dirty="0">
                <a:solidFill>
                  <a:schemeClr val="tx1"/>
                </a:solidFill>
              </a:rPr>
              <a:t>1.</a:t>
            </a:r>
            <a:r>
              <a:rPr lang="en-US" spc="10" dirty="0">
                <a:solidFill>
                  <a:schemeClr val="tx1"/>
                </a:solidFill>
              </a:rPr>
              <a:t> </a:t>
            </a:r>
            <a:r>
              <a:rPr lang="en-US" spc="40" dirty="0">
                <a:solidFill>
                  <a:schemeClr val="tx1"/>
                </a:solidFill>
              </a:rPr>
              <a:t>Years</a:t>
            </a:r>
            <a:r>
              <a:rPr lang="en-US" spc="60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of</a:t>
            </a:r>
            <a:r>
              <a:rPr lang="en-US" spc="50" dirty="0">
                <a:solidFill>
                  <a:schemeClr val="tx1"/>
                </a:solidFill>
              </a:rPr>
              <a:t> </a:t>
            </a:r>
            <a:r>
              <a:rPr lang="en-US" spc="30" dirty="0">
                <a:solidFill>
                  <a:schemeClr val="tx1"/>
                </a:solidFill>
              </a:rPr>
              <a:t>experience- </a:t>
            </a:r>
            <a:r>
              <a:rPr lang="en-US" spc="35" dirty="0">
                <a:solidFill>
                  <a:schemeClr val="tx1"/>
                </a:solidFill>
              </a:rPr>
              <a:t> </a:t>
            </a:r>
            <a:r>
              <a:rPr lang="en-US" spc="180" dirty="0">
                <a:solidFill>
                  <a:schemeClr val="tx1"/>
                </a:solidFill>
              </a:rPr>
              <a:t>FLAG_EMP_PHONE</a:t>
            </a:r>
            <a:r>
              <a:rPr lang="en-US" spc="-10" dirty="0">
                <a:solidFill>
                  <a:schemeClr val="tx1"/>
                </a:solidFill>
              </a:rPr>
              <a:t> </a:t>
            </a:r>
            <a:r>
              <a:rPr lang="en-US" spc="20" dirty="0">
                <a:solidFill>
                  <a:schemeClr val="tx1"/>
                </a:solidFill>
              </a:rPr>
              <a:t>:</a:t>
            </a:r>
          </a:p>
          <a:p>
            <a:pPr marL="12700" marR="603250" indent="99060">
              <a:lnSpc>
                <a:spcPts val="3120"/>
              </a:lnSpc>
              <a:spcBef>
                <a:spcPts val="310"/>
              </a:spcBef>
            </a:pPr>
            <a:r>
              <a:rPr lang="en-US" dirty="0">
                <a:solidFill>
                  <a:schemeClr val="tx1"/>
                </a:solidFill>
              </a:rPr>
              <a:t>-0.999899227065333 </a:t>
            </a:r>
            <a:r>
              <a:rPr lang="en-US" spc="5" dirty="0">
                <a:solidFill>
                  <a:schemeClr val="tx1"/>
                </a:solidFill>
              </a:rPr>
              <a:t> </a:t>
            </a:r>
            <a:r>
              <a:rPr lang="en-US" spc="145" dirty="0">
                <a:solidFill>
                  <a:schemeClr val="tx1"/>
                </a:solidFill>
              </a:rPr>
              <a:t>2.OBS_30_CNT_SOCIAL_CIRCLE-</a:t>
            </a:r>
          </a:p>
          <a:p>
            <a:pPr marL="12700">
              <a:lnSpc>
                <a:spcPts val="1170"/>
              </a:lnSpc>
            </a:pPr>
            <a:r>
              <a:rPr lang="en-US" spc="155" dirty="0">
                <a:solidFill>
                  <a:schemeClr val="tx1"/>
                </a:solidFill>
              </a:rPr>
              <a:t>OBS_60_CNT_SOCIAL_CIRCLE:</a:t>
            </a:r>
          </a:p>
          <a:p>
            <a:pPr marL="12700">
              <a:lnSpc>
                <a:spcPct val="100000"/>
              </a:lnSpc>
              <a:spcBef>
                <a:spcPts val="1430"/>
              </a:spcBef>
            </a:pPr>
            <a:r>
              <a:rPr lang="en-US" dirty="0">
                <a:solidFill>
                  <a:schemeClr val="tx1"/>
                </a:solidFill>
              </a:rPr>
              <a:t>0.998064837349622</a:t>
            </a:r>
          </a:p>
          <a:p>
            <a:pPr marL="161925" indent="-149860">
              <a:lnSpc>
                <a:spcPct val="100000"/>
              </a:lnSpc>
              <a:spcBef>
                <a:spcPts val="1430"/>
              </a:spcBef>
              <a:buSzPct val="92857"/>
              <a:buAutoNum type="arabicPeriod" startAt="3"/>
              <a:tabLst>
                <a:tab pos="162560" algn="l"/>
              </a:tabLst>
            </a:pPr>
            <a:r>
              <a:rPr lang="en-US" spc="145" dirty="0">
                <a:solidFill>
                  <a:schemeClr val="tx1"/>
                </a:solidFill>
              </a:rPr>
              <a:t>AMT_CREDIT-AMT_GOODS_PRICE:</a:t>
            </a: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lang="en-US" dirty="0">
                <a:solidFill>
                  <a:schemeClr val="tx1"/>
                </a:solidFill>
              </a:rPr>
              <a:t>0.982432317758075</a:t>
            </a: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lang="en-US" sz="2800" dirty="0">
              <a:solidFill>
                <a:schemeClr val="tx1"/>
              </a:solidFill>
            </a:endParaRPr>
          </a:p>
          <a:p>
            <a:pPr marL="12700" marR="5080">
              <a:lnSpc>
                <a:spcPts val="1510"/>
              </a:lnSpc>
              <a:buSzPct val="92857"/>
              <a:buAutoNum type="arabicPeriod" startAt="4"/>
              <a:tabLst>
                <a:tab pos="162560" algn="l"/>
              </a:tabLst>
            </a:pPr>
            <a:r>
              <a:rPr lang="en-US" spc="150" dirty="0">
                <a:solidFill>
                  <a:schemeClr val="tx1"/>
                </a:solidFill>
              </a:rPr>
              <a:t>REGION_RATING_CLIENT- </a:t>
            </a:r>
            <a:r>
              <a:rPr lang="en-US" spc="155" dirty="0">
                <a:solidFill>
                  <a:schemeClr val="tx1"/>
                </a:solidFill>
              </a:rPr>
              <a:t> </a:t>
            </a:r>
            <a:r>
              <a:rPr lang="en-US" spc="130" dirty="0">
                <a:solidFill>
                  <a:schemeClr val="tx1"/>
                </a:solidFill>
              </a:rPr>
              <a:t>R</a:t>
            </a:r>
            <a:r>
              <a:rPr lang="en-US" spc="195" dirty="0">
                <a:solidFill>
                  <a:schemeClr val="tx1"/>
                </a:solidFill>
              </a:rPr>
              <a:t>E</a:t>
            </a:r>
            <a:r>
              <a:rPr lang="en-US" spc="175" dirty="0">
                <a:solidFill>
                  <a:schemeClr val="tx1"/>
                </a:solidFill>
              </a:rPr>
              <a:t>GI</a:t>
            </a:r>
            <a:r>
              <a:rPr lang="en-US" spc="180" dirty="0">
                <a:solidFill>
                  <a:schemeClr val="tx1"/>
                </a:solidFill>
              </a:rPr>
              <a:t>ON_</a:t>
            </a:r>
            <a:r>
              <a:rPr lang="en-US" spc="130" dirty="0">
                <a:solidFill>
                  <a:schemeClr val="tx1"/>
                </a:solidFill>
              </a:rPr>
              <a:t>R</a:t>
            </a:r>
            <a:r>
              <a:rPr lang="en-US" spc="60" dirty="0">
                <a:solidFill>
                  <a:schemeClr val="tx1"/>
                </a:solidFill>
              </a:rPr>
              <a:t>A</a:t>
            </a:r>
            <a:r>
              <a:rPr lang="en-US" spc="165" dirty="0">
                <a:solidFill>
                  <a:schemeClr val="tx1"/>
                </a:solidFill>
              </a:rPr>
              <a:t>TING_</a:t>
            </a:r>
            <a:r>
              <a:rPr lang="en-US" spc="215" dirty="0">
                <a:solidFill>
                  <a:schemeClr val="tx1"/>
                </a:solidFill>
              </a:rPr>
              <a:t>C</a:t>
            </a:r>
            <a:r>
              <a:rPr lang="en-US" spc="155" dirty="0">
                <a:solidFill>
                  <a:schemeClr val="tx1"/>
                </a:solidFill>
              </a:rPr>
              <a:t>LIE</a:t>
            </a:r>
            <a:r>
              <a:rPr lang="en-US" spc="215" dirty="0">
                <a:solidFill>
                  <a:schemeClr val="tx1"/>
                </a:solidFill>
              </a:rPr>
              <a:t>N</a:t>
            </a:r>
            <a:r>
              <a:rPr lang="en-US" spc="140" dirty="0">
                <a:solidFill>
                  <a:schemeClr val="tx1"/>
                </a:solidFill>
              </a:rPr>
              <a:t>T_</a:t>
            </a:r>
            <a:r>
              <a:rPr lang="en-US" spc="150" dirty="0">
                <a:solidFill>
                  <a:schemeClr val="tx1"/>
                </a:solidFill>
              </a:rPr>
              <a:t>W</a:t>
            </a:r>
            <a:r>
              <a:rPr lang="en-US" spc="55" dirty="0">
                <a:solidFill>
                  <a:schemeClr val="tx1"/>
                </a:solidFill>
              </a:rPr>
              <a:t>I</a:t>
            </a:r>
            <a:r>
              <a:rPr lang="en-US" spc="145" dirty="0">
                <a:solidFill>
                  <a:schemeClr val="tx1"/>
                </a:solidFill>
              </a:rPr>
              <a:t>T</a:t>
            </a:r>
            <a:r>
              <a:rPr lang="en-US" spc="155" dirty="0">
                <a:solidFill>
                  <a:schemeClr val="tx1"/>
                </a:solidFill>
              </a:rPr>
              <a:t>H</a:t>
            </a:r>
            <a:r>
              <a:rPr lang="en-US" spc="180" dirty="0">
                <a:solidFill>
                  <a:schemeClr val="tx1"/>
                </a:solidFill>
              </a:rPr>
              <a:t>_</a:t>
            </a:r>
            <a:r>
              <a:rPr lang="en-US" spc="215" dirty="0">
                <a:solidFill>
                  <a:schemeClr val="tx1"/>
                </a:solidFill>
              </a:rPr>
              <a:t>C</a:t>
            </a:r>
            <a:r>
              <a:rPr lang="en-US" spc="114" dirty="0">
                <a:solidFill>
                  <a:schemeClr val="tx1"/>
                </a:solidFill>
              </a:rPr>
              <a:t>I</a:t>
            </a:r>
            <a:r>
              <a:rPr lang="en-US" spc="105" dirty="0">
                <a:solidFill>
                  <a:schemeClr val="tx1"/>
                </a:solidFill>
              </a:rPr>
              <a:t>T</a:t>
            </a:r>
            <a:r>
              <a:rPr lang="en-US" spc="65" dirty="0">
                <a:solidFill>
                  <a:schemeClr val="tx1"/>
                </a:solidFill>
              </a:rPr>
              <a:t>Y</a:t>
            </a:r>
            <a:r>
              <a:rPr lang="en-US" spc="20" dirty="0">
                <a:solidFill>
                  <a:schemeClr val="tx1"/>
                </a:solidFill>
              </a:rPr>
              <a:t>:</a:t>
            </a:r>
          </a:p>
          <a:p>
            <a:pPr marL="12700">
              <a:lnSpc>
                <a:spcPct val="100000"/>
              </a:lnSpc>
              <a:spcBef>
                <a:spcPts val="1410"/>
              </a:spcBef>
            </a:pPr>
            <a:r>
              <a:rPr lang="en-US" dirty="0">
                <a:solidFill>
                  <a:schemeClr val="tx1"/>
                </a:solidFill>
              </a:rPr>
              <a:t>0.950768898851766</a:t>
            </a: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lang="en-US" sz="2800" dirty="0">
              <a:solidFill>
                <a:schemeClr val="tx1"/>
              </a:solidFill>
            </a:endParaRPr>
          </a:p>
          <a:p>
            <a:pPr marL="12700" marR="1262380">
              <a:lnSpc>
                <a:spcPts val="1510"/>
              </a:lnSpc>
              <a:buSzPct val="92857"/>
              <a:buAutoNum type="arabicPeriod" startAt="5"/>
              <a:tabLst>
                <a:tab pos="162560" algn="l"/>
              </a:tabLst>
            </a:pPr>
            <a:r>
              <a:rPr lang="en-US" spc="175" dirty="0">
                <a:solidFill>
                  <a:schemeClr val="tx1"/>
                </a:solidFill>
              </a:rPr>
              <a:t>CNT_CHILDERN </a:t>
            </a:r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spc="5" dirty="0">
                <a:solidFill>
                  <a:schemeClr val="tx1"/>
                </a:solidFill>
              </a:rPr>
              <a:t> </a:t>
            </a:r>
            <a:r>
              <a:rPr lang="en-US" spc="145" dirty="0">
                <a:solidFill>
                  <a:schemeClr val="tx1"/>
                </a:solidFill>
              </a:rPr>
              <a:t>CNT_FAMILY_MEMBERS: </a:t>
            </a:r>
            <a:r>
              <a:rPr lang="en-US" spc="-295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0.892521874588344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6AEBB1-EB8A-EBBB-A74C-6DE6EB47ABC7}"/>
              </a:ext>
            </a:extLst>
          </p:cNvPr>
          <p:cNvSpPr txBox="1"/>
          <p:nvPr/>
        </p:nvSpPr>
        <p:spPr>
          <a:xfrm>
            <a:off x="8089640" y="1385297"/>
            <a:ext cx="3872204" cy="43216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19050">
              <a:lnSpc>
                <a:spcPts val="1510"/>
              </a:lnSpc>
              <a:spcBef>
                <a:spcPts val="295"/>
              </a:spcBef>
              <a:buSzPct val="92857"/>
              <a:buAutoNum type="arabicPeriod" startAt="6"/>
              <a:tabLst>
                <a:tab pos="162560" algn="l"/>
              </a:tabLst>
            </a:pPr>
            <a:r>
              <a:rPr lang="en-US" sz="1300" spc="130" dirty="0">
                <a:solidFill>
                  <a:schemeClr val="tx1"/>
                </a:solidFill>
              </a:rPr>
              <a:t> R</a:t>
            </a:r>
            <a:r>
              <a:rPr lang="en-US" sz="1300" spc="195" dirty="0">
                <a:solidFill>
                  <a:schemeClr val="tx1"/>
                </a:solidFill>
              </a:rPr>
              <a:t>E</a:t>
            </a:r>
            <a:r>
              <a:rPr lang="en-US" sz="1300" spc="210" dirty="0">
                <a:solidFill>
                  <a:schemeClr val="tx1"/>
                </a:solidFill>
              </a:rPr>
              <a:t>G_</a:t>
            </a:r>
            <a:r>
              <a:rPr lang="en-US" sz="1300" spc="130" dirty="0">
                <a:solidFill>
                  <a:schemeClr val="tx1"/>
                </a:solidFill>
              </a:rPr>
              <a:t>R</a:t>
            </a:r>
            <a:r>
              <a:rPr lang="en-US" sz="1300" spc="195" dirty="0">
                <a:solidFill>
                  <a:schemeClr val="tx1"/>
                </a:solidFill>
              </a:rPr>
              <a:t>E</a:t>
            </a:r>
            <a:r>
              <a:rPr lang="en-US" sz="1300" spc="175" dirty="0">
                <a:solidFill>
                  <a:schemeClr val="tx1"/>
                </a:solidFill>
              </a:rPr>
              <a:t>GI</a:t>
            </a:r>
            <a:r>
              <a:rPr lang="en-US" sz="1300" spc="180" dirty="0">
                <a:solidFill>
                  <a:schemeClr val="tx1"/>
                </a:solidFill>
              </a:rPr>
              <a:t>ON_</a:t>
            </a:r>
            <a:r>
              <a:rPr lang="en-US" sz="1300" spc="185" dirty="0">
                <a:solidFill>
                  <a:schemeClr val="tx1"/>
                </a:solidFill>
              </a:rPr>
              <a:t>N</a:t>
            </a:r>
            <a:r>
              <a:rPr lang="en-US" sz="1300" spc="155" dirty="0">
                <a:solidFill>
                  <a:schemeClr val="tx1"/>
                </a:solidFill>
              </a:rPr>
              <a:t>OT_</a:t>
            </a:r>
            <a:r>
              <a:rPr lang="en-US" sz="1300" spc="75" dirty="0">
                <a:solidFill>
                  <a:schemeClr val="tx1"/>
                </a:solidFill>
              </a:rPr>
              <a:t>W</a:t>
            </a:r>
            <a:r>
              <a:rPr lang="en-US" sz="1300" spc="165" dirty="0">
                <a:solidFill>
                  <a:schemeClr val="tx1"/>
                </a:solidFill>
              </a:rPr>
              <a:t>O</a:t>
            </a:r>
            <a:r>
              <a:rPr lang="en-US" sz="1300" spc="145" dirty="0">
                <a:solidFill>
                  <a:schemeClr val="tx1"/>
                </a:solidFill>
              </a:rPr>
              <a:t>R</a:t>
            </a:r>
            <a:r>
              <a:rPr lang="en-US" sz="1300" spc="245" dirty="0">
                <a:solidFill>
                  <a:schemeClr val="tx1"/>
                </a:solidFill>
              </a:rPr>
              <a:t>K</a:t>
            </a:r>
            <a:r>
              <a:rPr lang="en-US" sz="1300" spc="135" dirty="0">
                <a:solidFill>
                  <a:schemeClr val="tx1"/>
                </a:solidFill>
              </a:rPr>
              <a:t>_</a:t>
            </a:r>
            <a:r>
              <a:rPr lang="en-US" sz="1300" spc="130" dirty="0">
                <a:solidFill>
                  <a:schemeClr val="tx1"/>
                </a:solidFill>
              </a:rPr>
              <a:t>R</a:t>
            </a:r>
            <a:r>
              <a:rPr lang="en-US" sz="1300" spc="195" dirty="0">
                <a:solidFill>
                  <a:schemeClr val="tx1"/>
                </a:solidFill>
              </a:rPr>
              <a:t>E</a:t>
            </a:r>
            <a:r>
              <a:rPr lang="en-US" sz="1300" spc="175" dirty="0">
                <a:solidFill>
                  <a:schemeClr val="tx1"/>
                </a:solidFill>
              </a:rPr>
              <a:t>GI</a:t>
            </a:r>
            <a:r>
              <a:rPr lang="en-US" sz="1300" spc="180" dirty="0">
                <a:solidFill>
                  <a:schemeClr val="tx1"/>
                </a:solidFill>
              </a:rPr>
              <a:t>ON</a:t>
            </a:r>
            <a:r>
              <a:rPr lang="en-US" sz="1300" dirty="0">
                <a:solidFill>
                  <a:schemeClr val="tx1"/>
                </a:solidFill>
              </a:rPr>
              <a:t>-  </a:t>
            </a:r>
            <a:r>
              <a:rPr lang="en-US" sz="1300" spc="160" dirty="0">
                <a:solidFill>
                  <a:schemeClr val="tx1"/>
                </a:solidFill>
              </a:rPr>
              <a:t>LIVE_REGION_NOT_WORK_REGION:</a:t>
            </a:r>
          </a:p>
          <a:p>
            <a:pPr marL="12700">
              <a:lnSpc>
                <a:spcPct val="100000"/>
              </a:lnSpc>
              <a:spcBef>
                <a:spcPts val="1410"/>
              </a:spcBef>
            </a:pPr>
            <a:r>
              <a:rPr lang="en-US" sz="1300" dirty="0">
                <a:solidFill>
                  <a:schemeClr val="tx1"/>
                </a:solidFill>
              </a:rPr>
              <a:t>0.806743885821316</a:t>
            </a: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lang="en-US" sz="1300" dirty="0">
              <a:solidFill>
                <a:schemeClr val="tx1"/>
              </a:solidFill>
            </a:endParaRPr>
          </a:p>
          <a:p>
            <a:pPr marL="12700" marR="518795">
              <a:lnSpc>
                <a:spcPts val="1510"/>
              </a:lnSpc>
              <a:buSzPct val="92857"/>
              <a:buAutoNum type="arabicPeriod" startAt="7"/>
              <a:tabLst>
                <a:tab pos="162560" algn="l"/>
              </a:tabLst>
            </a:pPr>
            <a:r>
              <a:rPr lang="en-US" sz="1300" spc="200" dirty="0">
                <a:solidFill>
                  <a:schemeClr val="tx1"/>
                </a:solidFill>
              </a:rPr>
              <a:t>D</a:t>
            </a:r>
            <a:r>
              <a:rPr lang="en-US" sz="1300" spc="160" dirty="0">
                <a:solidFill>
                  <a:schemeClr val="tx1"/>
                </a:solidFill>
              </a:rPr>
              <a:t>E</a:t>
            </a:r>
            <a:r>
              <a:rPr lang="en-US" sz="1300" spc="180" dirty="0">
                <a:solidFill>
                  <a:schemeClr val="tx1"/>
                </a:solidFill>
              </a:rPr>
              <a:t>F_</a:t>
            </a:r>
            <a:r>
              <a:rPr lang="en-US" sz="1300" spc="65" dirty="0">
                <a:solidFill>
                  <a:schemeClr val="tx1"/>
                </a:solidFill>
              </a:rPr>
              <a:t>30</a:t>
            </a:r>
            <a:r>
              <a:rPr lang="en-US" sz="1300" spc="45" dirty="0">
                <a:solidFill>
                  <a:schemeClr val="tx1"/>
                </a:solidFill>
              </a:rPr>
              <a:t>_</a:t>
            </a:r>
            <a:r>
              <a:rPr lang="en-US" sz="1300" spc="215" dirty="0">
                <a:solidFill>
                  <a:schemeClr val="tx1"/>
                </a:solidFill>
              </a:rPr>
              <a:t>C</a:t>
            </a:r>
            <a:r>
              <a:rPr lang="en-US" sz="1300" spc="185" dirty="0">
                <a:solidFill>
                  <a:schemeClr val="tx1"/>
                </a:solidFill>
              </a:rPr>
              <a:t>N</a:t>
            </a:r>
            <a:r>
              <a:rPr lang="en-US" sz="1300" spc="175" dirty="0">
                <a:solidFill>
                  <a:schemeClr val="tx1"/>
                </a:solidFill>
              </a:rPr>
              <a:t>T</a:t>
            </a:r>
            <a:r>
              <a:rPr lang="en-US" sz="1300" spc="100" dirty="0">
                <a:solidFill>
                  <a:schemeClr val="tx1"/>
                </a:solidFill>
              </a:rPr>
              <a:t>_</a:t>
            </a:r>
            <a:r>
              <a:rPr lang="en-US" sz="1300" spc="165" dirty="0">
                <a:solidFill>
                  <a:schemeClr val="tx1"/>
                </a:solidFill>
              </a:rPr>
              <a:t>SOCIAL_CI</a:t>
            </a:r>
            <a:r>
              <a:rPr lang="en-US" sz="1300" spc="200" dirty="0">
                <a:solidFill>
                  <a:schemeClr val="tx1"/>
                </a:solidFill>
              </a:rPr>
              <a:t>R</a:t>
            </a:r>
            <a:r>
              <a:rPr lang="en-US" sz="1300" spc="215" dirty="0">
                <a:solidFill>
                  <a:schemeClr val="tx1"/>
                </a:solidFill>
              </a:rPr>
              <a:t>C</a:t>
            </a:r>
            <a:r>
              <a:rPr lang="en-US" sz="1300" spc="190" dirty="0">
                <a:solidFill>
                  <a:schemeClr val="tx1"/>
                </a:solidFill>
              </a:rPr>
              <a:t>L</a:t>
            </a:r>
            <a:r>
              <a:rPr lang="en-US" sz="1300" spc="195" dirty="0">
                <a:solidFill>
                  <a:schemeClr val="tx1"/>
                </a:solidFill>
              </a:rPr>
              <a:t>E</a:t>
            </a:r>
            <a:r>
              <a:rPr lang="en-US" sz="1300" dirty="0">
                <a:solidFill>
                  <a:schemeClr val="tx1"/>
                </a:solidFill>
              </a:rPr>
              <a:t>-  </a:t>
            </a:r>
            <a:r>
              <a:rPr lang="en-US" sz="1300" spc="155" dirty="0">
                <a:solidFill>
                  <a:schemeClr val="tx1"/>
                </a:solidFill>
              </a:rPr>
              <a:t>DEF_60_CNT_SOCIAL_CIRCLE:</a:t>
            </a:r>
          </a:p>
          <a:p>
            <a:pPr marL="12700">
              <a:lnSpc>
                <a:spcPct val="100000"/>
              </a:lnSpc>
              <a:spcBef>
                <a:spcPts val="1405"/>
              </a:spcBef>
            </a:pPr>
            <a:r>
              <a:rPr lang="en-US" sz="1300" dirty="0">
                <a:solidFill>
                  <a:schemeClr val="tx1"/>
                </a:solidFill>
              </a:rPr>
              <a:t>0.890496347984347</a:t>
            </a:r>
          </a:p>
          <a:p>
            <a:pPr marL="161925" indent="-149860">
              <a:lnSpc>
                <a:spcPts val="1595"/>
              </a:lnSpc>
              <a:spcBef>
                <a:spcPts val="1430"/>
              </a:spcBef>
              <a:buSzPct val="92857"/>
              <a:buAutoNum type="arabicPeriod" startAt="8"/>
              <a:tabLst>
                <a:tab pos="162560" algn="l"/>
              </a:tabLst>
            </a:pPr>
            <a:r>
              <a:rPr lang="en-US" sz="1300" spc="150" dirty="0">
                <a:solidFill>
                  <a:schemeClr val="tx1"/>
                </a:solidFill>
              </a:rPr>
              <a:t>REG_CITY_NOT_WORK_CITY-</a:t>
            </a:r>
          </a:p>
          <a:p>
            <a:pPr marL="12700">
              <a:lnSpc>
                <a:spcPts val="1595"/>
              </a:lnSpc>
            </a:pPr>
            <a:r>
              <a:rPr lang="en-US" sz="1300" spc="155" dirty="0">
                <a:solidFill>
                  <a:schemeClr val="tx1"/>
                </a:solidFill>
              </a:rPr>
              <a:t>LIVE_CITY_NOT_WORK_CITY;</a:t>
            </a:r>
          </a:p>
          <a:p>
            <a:pPr marL="12700">
              <a:lnSpc>
                <a:spcPct val="100000"/>
              </a:lnSpc>
              <a:spcBef>
                <a:spcPts val="1445"/>
              </a:spcBef>
            </a:pPr>
            <a:r>
              <a:rPr lang="en-US" sz="1300" dirty="0">
                <a:solidFill>
                  <a:schemeClr val="tx1"/>
                </a:solidFill>
              </a:rPr>
              <a:t>0.783754676418725</a:t>
            </a:r>
          </a:p>
          <a:p>
            <a:pPr marL="161925" indent="-149860">
              <a:lnSpc>
                <a:spcPct val="100000"/>
              </a:lnSpc>
              <a:spcBef>
                <a:spcPts val="1425"/>
              </a:spcBef>
              <a:buSzPct val="92857"/>
              <a:buAutoNum type="arabicPeriod" startAt="9"/>
              <a:tabLst>
                <a:tab pos="162560" algn="l"/>
              </a:tabLst>
            </a:pPr>
            <a:r>
              <a:rPr lang="en-US" sz="1300" spc="145" dirty="0">
                <a:solidFill>
                  <a:schemeClr val="tx1"/>
                </a:solidFill>
              </a:rPr>
              <a:t>AMT_ANNUITY-AMT_GOODS_PRICE:</a:t>
            </a:r>
          </a:p>
          <a:p>
            <a:pPr marL="12700">
              <a:lnSpc>
                <a:spcPct val="100000"/>
              </a:lnSpc>
              <a:spcBef>
                <a:spcPts val="1430"/>
              </a:spcBef>
            </a:pPr>
            <a:r>
              <a:rPr lang="en-US" sz="1300" dirty="0">
                <a:solidFill>
                  <a:schemeClr val="tx1"/>
                </a:solidFill>
              </a:rPr>
              <a:t>0.749705184075139</a:t>
            </a:r>
          </a:p>
          <a:p>
            <a:pPr marL="260985" indent="-248920">
              <a:lnSpc>
                <a:spcPct val="100000"/>
              </a:lnSpc>
              <a:spcBef>
                <a:spcPts val="1440"/>
              </a:spcBef>
              <a:buSzPct val="92857"/>
              <a:buAutoNum type="arabicPeriod" startAt="10"/>
              <a:tabLst>
                <a:tab pos="261620" algn="l"/>
              </a:tabLst>
            </a:pPr>
            <a:r>
              <a:rPr lang="en-US" sz="1300" spc="130" dirty="0">
                <a:solidFill>
                  <a:schemeClr val="tx1"/>
                </a:solidFill>
              </a:rPr>
              <a:t>AMT_CREDIT-AMT_ANNUITY:</a:t>
            </a:r>
          </a:p>
          <a:p>
            <a:pPr marL="12700">
              <a:lnSpc>
                <a:spcPct val="100000"/>
              </a:lnSpc>
              <a:spcBef>
                <a:spcPts val="1430"/>
              </a:spcBef>
            </a:pPr>
            <a:r>
              <a:rPr lang="en-US" sz="1300" dirty="0">
                <a:solidFill>
                  <a:schemeClr val="tx1"/>
                </a:solidFill>
              </a:rPr>
              <a:t>0.749665201431795</a:t>
            </a:r>
          </a:p>
        </p:txBody>
      </p:sp>
      <p:pic>
        <p:nvPicPr>
          <p:cNvPr id="6" name="object 7">
            <a:extLst>
              <a:ext uri="{FF2B5EF4-FFF2-40B4-BE49-F238E27FC236}">
                <a16:creationId xmlns:a16="http://schemas.microsoft.com/office/drawing/2014/main" id="{3BB27E3A-E419-D51F-45D9-B761C3D7886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84104" y="2159000"/>
            <a:ext cx="2737790" cy="25399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AC4532-9586-3816-27DC-0024CC6C41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</a:blip>
          <a:stretch>
            <a:fillRect/>
          </a:stretch>
        </p:blipFill>
        <p:spPr>
          <a:xfrm>
            <a:off x="10706100" y="5648325"/>
            <a:ext cx="1485900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123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3E2AB-B222-95AB-F1B4-194C97A42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/>
              <a:t>TOP 5 </a:t>
            </a:r>
            <a:r>
              <a:rPr lang="en-US" sz="3200" b="1" dirty="0"/>
              <a:t>CORRELATIONS</a:t>
            </a:r>
            <a:r>
              <a:rPr lang="en-US" sz="3200" b="1" spc="140" dirty="0"/>
              <a:t> </a:t>
            </a:r>
            <a:r>
              <a:rPr lang="en-US" sz="3200" b="1" dirty="0"/>
              <a:t>FOR</a:t>
            </a:r>
            <a:r>
              <a:rPr lang="en-US" sz="3200" b="1" spc="-55" dirty="0"/>
              <a:t> </a:t>
            </a:r>
            <a:r>
              <a:rPr lang="en-US" sz="3200" b="1" dirty="0"/>
              <a:t>CLIENT</a:t>
            </a:r>
            <a:r>
              <a:rPr lang="en-US" sz="3200" b="1" spc="-5" dirty="0"/>
              <a:t> </a:t>
            </a:r>
            <a:r>
              <a:rPr lang="en-US" sz="3200" b="1" dirty="0"/>
              <a:t>WITH</a:t>
            </a:r>
            <a:r>
              <a:rPr lang="en-US" sz="3200" b="1" spc="-15" dirty="0"/>
              <a:t> </a:t>
            </a:r>
            <a:r>
              <a:rPr lang="en-US" sz="3200" b="1" spc="-10" dirty="0"/>
              <a:t>PAYMENT DIFFICULTIES</a:t>
            </a:r>
            <a:endParaRPr lang="en-IN" sz="3200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A49CC05-3608-7CAE-79ED-BC7A3E6AC5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5753846"/>
              </p:ext>
            </p:extLst>
          </p:nvPr>
        </p:nvGraphicFramePr>
        <p:xfrm>
          <a:off x="838200" y="2011363"/>
          <a:ext cx="10515597" cy="365633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781662386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5942873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7644652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1165"/>
                        </a:lnSpc>
                      </a:pPr>
                      <a:r>
                        <a:rPr sz="1200" spc="-30" dirty="0">
                          <a:latin typeface="Arial MT"/>
                          <a:cs typeface="Arial MT"/>
                        </a:rPr>
                        <a:t>AMT_CREDIT</a:t>
                      </a:r>
                      <a:endParaRPr sz="1200" dirty="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1905" algn="ctr">
                        <a:lnSpc>
                          <a:spcPts val="1165"/>
                        </a:lnSpc>
                      </a:pPr>
                      <a:r>
                        <a:rPr sz="1200" spc="-30" dirty="0">
                          <a:latin typeface="Arial MT"/>
                          <a:cs typeface="Arial MT"/>
                        </a:rPr>
                        <a:t>AMT_GOODS_PRICE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5080" algn="ctr">
                        <a:lnSpc>
                          <a:spcPts val="1165"/>
                        </a:lnSpc>
                      </a:pPr>
                      <a:r>
                        <a:rPr sz="1200" spc="-10" dirty="0">
                          <a:latin typeface="Arial MT"/>
                          <a:cs typeface="Arial MT"/>
                        </a:rPr>
                        <a:t>0.982268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877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71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200" spc="-60" dirty="0">
                          <a:latin typeface="Arial MT"/>
                          <a:cs typeface="Arial MT"/>
                        </a:rPr>
                        <a:t>REGION_RATING_CLIENT</a:t>
                      </a:r>
                      <a:endParaRPr sz="1200">
                        <a:latin typeface="Arial MT"/>
                        <a:cs typeface="Arial MT"/>
                      </a:endParaRPr>
                    </a:p>
                    <a:p>
                      <a:pPr algn="ctr">
                        <a:lnSpc>
                          <a:spcPts val="1155"/>
                        </a:lnSpc>
                        <a:spcBef>
                          <a:spcPts val="65"/>
                        </a:spcBef>
                      </a:pPr>
                      <a:r>
                        <a:rPr sz="1200" spc="-10" dirty="0">
                          <a:latin typeface="Arial MT"/>
                          <a:cs typeface="Arial MT"/>
                        </a:rPr>
                        <a:t>_W_CITY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1155"/>
                        </a:lnSpc>
                        <a:spcBef>
                          <a:spcPts val="5"/>
                        </a:spcBef>
                      </a:pPr>
                      <a:r>
                        <a:rPr sz="1200" spc="-55" dirty="0">
                          <a:latin typeface="Arial MT"/>
                          <a:cs typeface="Arial MT"/>
                        </a:rPr>
                        <a:t>REGION_RATING_CLIENT</a:t>
                      </a:r>
                      <a:endParaRPr sz="1200" dirty="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5080" algn="ctr">
                        <a:lnSpc>
                          <a:spcPts val="1155"/>
                        </a:lnSpc>
                        <a:spcBef>
                          <a:spcPts val="5"/>
                        </a:spcBef>
                      </a:pPr>
                      <a:r>
                        <a:rPr sz="1200" spc="-10" dirty="0">
                          <a:latin typeface="Arial MT"/>
                          <a:cs typeface="Arial MT"/>
                        </a:rPr>
                        <a:t>0.950769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6607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5080" algn="ctr">
                        <a:lnSpc>
                          <a:spcPts val="1155"/>
                        </a:lnSpc>
                        <a:spcBef>
                          <a:spcPts val="5"/>
                        </a:spcBef>
                      </a:pPr>
                      <a:r>
                        <a:rPr sz="1200" spc="-10" dirty="0">
                          <a:latin typeface="Arial MT"/>
                          <a:cs typeface="Arial MT"/>
                        </a:rPr>
                        <a:t>AMT_ANNUITY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13081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1155"/>
                        </a:lnSpc>
                        <a:spcBef>
                          <a:spcPts val="5"/>
                        </a:spcBef>
                      </a:pPr>
                      <a:r>
                        <a:rPr sz="1200" spc="-30" dirty="0">
                          <a:latin typeface="Arial MT"/>
                          <a:cs typeface="Arial MT"/>
                        </a:rPr>
                        <a:t>AMT_CREDIT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13081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3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5080" algn="ctr">
                        <a:lnSpc>
                          <a:spcPts val="1155"/>
                        </a:lnSpc>
                        <a:spcBef>
                          <a:spcPts val="5"/>
                        </a:spcBef>
                      </a:pPr>
                      <a:r>
                        <a:rPr sz="1200" spc="-10" dirty="0">
                          <a:latin typeface="Arial MT"/>
                          <a:cs typeface="Arial MT"/>
                        </a:rPr>
                        <a:t>0.749665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13081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54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4445" algn="ctr">
                        <a:lnSpc>
                          <a:spcPts val="1150"/>
                        </a:lnSpc>
                        <a:spcBef>
                          <a:spcPts val="5"/>
                        </a:spcBef>
                      </a:pPr>
                      <a:r>
                        <a:rPr sz="1200" spc="-30" dirty="0">
                          <a:latin typeface="Arial MT"/>
                          <a:cs typeface="Arial MT"/>
                        </a:rPr>
                        <a:t>AMT_GOODS_PRICE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3175" algn="ctr">
                        <a:lnSpc>
                          <a:spcPts val="1150"/>
                        </a:lnSpc>
                        <a:spcBef>
                          <a:spcPts val="5"/>
                        </a:spcBef>
                      </a:pPr>
                      <a:r>
                        <a:rPr sz="1200" spc="-10" dirty="0">
                          <a:latin typeface="Arial MT"/>
                          <a:cs typeface="Arial MT"/>
                        </a:rPr>
                        <a:t>AMT_ANNUITY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5080" algn="ctr">
                        <a:lnSpc>
                          <a:spcPts val="1150"/>
                        </a:lnSpc>
                        <a:spcBef>
                          <a:spcPts val="5"/>
                        </a:spcBef>
                      </a:pPr>
                      <a:r>
                        <a:rPr sz="1200" spc="-10" dirty="0">
                          <a:latin typeface="Arial MT"/>
                          <a:cs typeface="Arial MT"/>
                        </a:rPr>
                        <a:t>0.749504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094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1145"/>
                        </a:lnSpc>
                      </a:pPr>
                      <a:r>
                        <a:rPr sz="1200" spc="-70" dirty="0">
                          <a:latin typeface="Arial MT"/>
                          <a:cs typeface="Arial MT"/>
                        </a:rPr>
                        <a:t>DAYS_EMPLOYED(YEAR)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1145"/>
                        </a:lnSpc>
                      </a:pPr>
                      <a:r>
                        <a:rPr sz="1200" spc="-65" dirty="0">
                          <a:latin typeface="Arial MT"/>
                          <a:cs typeface="Arial MT"/>
                        </a:rPr>
                        <a:t>DAYS_BIRTH(YEAR)</a:t>
                      </a:r>
                      <a:endParaRPr sz="12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marL="5080" algn="ctr">
                        <a:lnSpc>
                          <a:spcPts val="1145"/>
                        </a:lnSpc>
                      </a:pPr>
                      <a:r>
                        <a:rPr sz="1200" spc="-10" dirty="0">
                          <a:latin typeface="Arial MT"/>
                          <a:cs typeface="Arial MT"/>
                        </a:rPr>
                        <a:t>0.587858</a:t>
                      </a:r>
                      <a:endParaRPr sz="1200" dirty="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3870762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3285088-CD3A-B5DC-2B1F-B728337B61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5648325"/>
            <a:ext cx="1485900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2542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3664D77F-EEEA-5A55-B734-1D39B6A41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160" y="98425"/>
            <a:ext cx="5251316" cy="1807305"/>
          </a:xfrm>
        </p:spPr>
        <p:txBody>
          <a:bodyPr>
            <a:normAutofit/>
          </a:bodyPr>
          <a:lstStyle/>
          <a:p>
            <a:r>
              <a:rPr lang="en-IN" b="1" spc="10" dirty="0">
                <a:solidFill>
                  <a:schemeClr val="accent6">
                    <a:lumMod val="75000"/>
                  </a:schemeClr>
                </a:solidFill>
                <a:latin typeface="Cambria"/>
                <a:cs typeface="Cambria"/>
              </a:rPr>
              <a:t>CONCLUSIONS:</a:t>
            </a:r>
            <a:endParaRPr lang="en-IN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4CDF7-5387-FC7D-BB08-9CED800B1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797" y="1437946"/>
            <a:ext cx="4619621" cy="4810453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The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bank</a:t>
            </a:r>
            <a:r>
              <a:rPr lang="en-US" sz="1400" spc="-3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needs</a:t>
            </a:r>
            <a:r>
              <a:rPr lang="en-US" sz="1400" spc="-3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to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address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outliers</a:t>
            </a:r>
            <a:r>
              <a:rPr lang="en-US" sz="1400" spc="-2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and</a:t>
            </a:r>
            <a:r>
              <a:rPr lang="en-US" sz="1400" spc="-2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payment </a:t>
            </a:r>
            <a:r>
              <a:rPr lang="en-US" sz="1400" spc="-37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difficulties to minimize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risks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associated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with </a:t>
            </a:r>
            <a:r>
              <a:rPr lang="en-US" sz="1400" spc="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defaulting</a:t>
            </a:r>
            <a:r>
              <a:rPr lang="en-US" sz="1400" spc="-2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clients.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Calibri"/>
              <a:cs typeface="Calibri"/>
            </a:endParaRPr>
          </a:p>
          <a:p>
            <a:pPr marL="240665" marR="347345" indent="-228600">
              <a:lnSpc>
                <a:spcPct val="90000"/>
              </a:lnSpc>
              <a:spcBef>
                <a:spcPts val="509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The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imbalanced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dataset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necessitates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the use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of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appropriate</a:t>
            </a:r>
            <a:r>
              <a:rPr lang="en-US" sz="1400" spc="-3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techniques</a:t>
            </a:r>
            <a:r>
              <a:rPr lang="en-US" sz="1400" spc="-3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to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handle</a:t>
            </a:r>
            <a:r>
              <a:rPr lang="en-US" sz="1400" spc="-3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class</a:t>
            </a:r>
            <a:r>
              <a:rPr lang="en-US" sz="1400" spc="-2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imbalance </a:t>
            </a:r>
            <a:r>
              <a:rPr lang="en-US" sz="1400" spc="-37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during</a:t>
            </a:r>
            <a:r>
              <a:rPr lang="en-US" sz="1400" spc="-4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modeling.</a:t>
            </a:r>
          </a:p>
          <a:p>
            <a:pPr>
              <a:lnSpc>
                <a:spcPct val="90000"/>
              </a:lnSpc>
              <a:spcBef>
                <a:spcPts val="20"/>
              </a:spcBef>
              <a:buClr>
                <a:srgbClr val="FFFFFF"/>
              </a:buClr>
              <a:buFont typeface="Arial MT"/>
              <a:buChar char="•"/>
            </a:pPr>
            <a:endParaRPr lang="en-US" sz="1400" dirty="0">
              <a:solidFill>
                <a:schemeClr val="accent6">
                  <a:lumMod val="75000"/>
                </a:schemeClr>
              </a:solidFill>
              <a:latin typeface="Calibri"/>
              <a:cs typeface="Calibri"/>
            </a:endParaRPr>
          </a:p>
          <a:p>
            <a:pPr marL="240665" marR="5080" indent="-228600">
              <a:lnSpc>
                <a:spcPct val="90000"/>
              </a:lnSpc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The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bank's </a:t>
            </a:r>
            <a:r>
              <a:rPr lang="en-US" sz="1400" spc="-1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preference for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granting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loans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to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comparatively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senior clients seems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reasonable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due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to </a:t>
            </a:r>
            <a:r>
              <a:rPr lang="en-US" sz="1400" spc="-37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potential stability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 financial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backgrounds,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resulting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in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the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chart.</a:t>
            </a:r>
          </a:p>
          <a:p>
            <a:pPr marL="241300" indent="-228600">
              <a:lnSpc>
                <a:spcPct val="90000"/>
              </a:lnSpc>
              <a:spcBef>
                <a:spcPts val="1190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Clients</a:t>
            </a:r>
            <a:r>
              <a:rPr lang="en-US" sz="1400" spc="-4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with</a:t>
            </a:r>
            <a:r>
              <a:rPr lang="en-US" sz="1400" spc="-2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limited</a:t>
            </a:r>
            <a:r>
              <a:rPr lang="en-US" sz="1400" spc="-2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employment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experience</a:t>
            </a:r>
            <a:r>
              <a:rPr lang="en-US" sz="1400" spc="-4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may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require</a:t>
            </a:r>
            <a:r>
              <a:rPr lang="en-US" sz="1400" spc="-4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closer</a:t>
            </a:r>
            <a:r>
              <a:rPr lang="en-US" sz="1400" spc="-2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scrutiny</a:t>
            </a:r>
            <a:r>
              <a:rPr lang="en-US" sz="1400" spc="-3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during</a:t>
            </a:r>
            <a:r>
              <a:rPr lang="en-US" sz="1400" spc="-4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loan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approval.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Calibri"/>
              <a:cs typeface="Calibri"/>
            </a:endParaRPr>
          </a:p>
          <a:p>
            <a:pPr marL="240665" marR="5080" indent="-228600">
              <a:lnSpc>
                <a:spcPct val="90000"/>
              </a:lnSpc>
              <a:spcBef>
                <a:spcPts val="509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Further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investigation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is needed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to understand why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male clients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show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slightly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higher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default </a:t>
            </a:r>
            <a:r>
              <a:rPr lang="en-US" sz="1400" spc="-1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rates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when </a:t>
            </a:r>
            <a:r>
              <a:rPr lang="en-US" sz="1400" spc="-37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compared</a:t>
            </a:r>
            <a:r>
              <a:rPr lang="en-US" sz="1400" spc="-2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with</a:t>
            </a:r>
            <a:r>
              <a:rPr lang="en-US" sz="1400" spc="-3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the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total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number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of</a:t>
            </a:r>
            <a:r>
              <a:rPr lang="en-US" sz="1400" spc="-2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loans</a:t>
            </a:r>
            <a:r>
              <a:rPr lang="en-US" sz="1400" spc="-3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taken.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Calibri"/>
              <a:cs typeface="Calibri"/>
            </a:endParaRPr>
          </a:p>
          <a:p>
            <a:pPr>
              <a:lnSpc>
                <a:spcPct val="90000"/>
              </a:lnSpc>
              <a:spcBef>
                <a:spcPts val="20"/>
              </a:spcBef>
              <a:buClr>
                <a:srgbClr val="FFFFFF"/>
              </a:buClr>
              <a:buFont typeface="Arial MT"/>
              <a:buChar char="•"/>
            </a:pPr>
            <a:endParaRPr lang="en-US" sz="1400" dirty="0">
              <a:solidFill>
                <a:schemeClr val="accent6">
                  <a:lumMod val="75000"/>
                </a:schemeClr>
              </a:solidFill>
              <a:latin typeface="Calibri"/>
              <a:cs typeface="Calibri"/>
            </a:endParaRPr>
          </a:p>
          <a:p>
            <a:pPr marL="240665" marR="5080" indent="-228600">
              <a:lnSpc>
                <a:spcPct val="90000"/>
              </a:lnSpc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Focusing</a:t>
            </a:r>
            <a:r>
              <a:rPr lang="en-US" sz="1400" spc="-4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on clients with</a:t>
            </a:r>
            <a:r>
              <a:rPr lang="en-US" sz="1400" spc="-4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secondary</a:t>
            </a:r>
            <a:r>
              <a:rPr lang="en-US" sz="1400" spc="-3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education</a:t>
            </a:r>
            <a:r>
              <a:rPr lang="en-US" sz="1400" spc="-5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might </a:t>
            </a:r>
            <a:r>
              <a:rPr lang="en-US" sz="1400" spc="-37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be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beneficial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as they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form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the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largest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customer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segment.</a:t>
            </a:r>
          </a:p>
          <a:p>
            <a:pPr>
              <a:lnSpc>
                <a:spcPct val="90000"/>
              </a:lnSpc>
              <a:spcBef>
                <a:spcPts val="10"/>
              </a:spcBef>
              <a:buClr>
                <a:srgbClr val="FFFFFF"/>
              </a:buClr>
              <a:buFont typeface="Arial MT"/>
              <a:buChar char="•"/>
            </a:pPr>
            <a:endParaRPr lang="en-US" sz="1400" dirty="0">
              <a:solidFill>
                <a:schemeClr val="accent6">
                  <a:lumMod val="75000"/>
                </a:schemeClr>
              </a:solidFill>
              <a:latin typeface="Calibri"/>
              <a:cs typeface="Calibri"/>
            </a:endParaRPr>
          </a:p>
          <a:p>
            <a:pPr marL="240665" marR="226695" indent="-228600">
              <a:lnSpc>
                <a:spcPct val="90000"/>
              </a:lnSpc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Business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Entity </a:t>
            </a:r>
            <a:r>
              <a:rPr lang="en-US" sz="1400" spc="-2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Type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3 clients </a:t>
            </a:r>
            <a:r>
              <a:rPr lang="en-US" sz="1400" spc="-1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may </a:t>
            </a:r>
            <a:r>
              <a:rPr lang="en-US" sz="1400" spc="-1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require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special </a:t>
            </a:r>
            <a:r>
              <a:rPr lang="en-US" sz="1400" spc="-37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attention</a:t>
            </a:r>
            <a:r>
              <a:rPr lang="en-US" sz="1400" spc="-1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due</a:t>
            </a:r>
            <a:r>
              <a:rPr lang="en-US" sz="1400" spc="-2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to</a:t>
            </a:r>
            <a:r>
              <a:rPr lang="en-US" sz="1400" spc="-1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their</a:t>
            </a:r>
            <a:r>
              <a:rPr lang="en-US" sz="1400" spc="-3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high</a:t>
            </a:r>
            <a:r>
              <a:rPr lang="en-US" sz="1400" spc="-3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loan</a:t>
            </a:r>
            <a:r>
              <a:rPr lang="en-US" sz="1400" spc="-2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uptake.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Calibri"/>
              <a:cs typeface="Calibri"/>
            </a:endParaRPr>
          </a:p>
          <a:p>
            <a:pPr>
              <a:lnSpc>
                <a:spcPct val="90000"/>
              </a:lnSpc>
            </a:pPr>
            <a:endParaRPr lang="en-IN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" name="Picture 4" descr="A circular object with a city in the center&#10;&#10;Description automatically generated">
            <a:extLst>
              <a:ext uri="{FF2B5EF4-FFF2-40B4-BE49-F238E27FC236}">
                <a16:creationId xmlns:a16="http://schemas.microsoft.com/office/drawing/2014/main" id="{83810871-2163-B3BF-8928-7101A789F7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6" r="803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0F27F8-99A0-8C05-8CAC-A7894C81000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376316" y="1838130"/>
            <a:ext cx="5048102" cy="469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67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ipboard with a pie chart on it&#10;&#10;Description automatically generated">
            <a:extLst>
              <a:ext uri="{FF2B5EF4-FFF2-40B4-BE49-F238E27FC236}">
                <a16:creationId xmlns:a16="http://schemas.microsoft.com/office/drawing/2014/main" id="{398F17BC-8BF2-AD83-1955-B1D3A230DF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65" r="1" b="7179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D1FB-8E72-AA69-0BCF-B650FAD6C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696" y="982639"/>
            <a:ext cx="4516125" cy="5194324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95"/>
              </a:spcBef>
              <a:buNone/>
            </a:pP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Being</a:t>
            </a:r>
            <a:r>
              <a:rPr lang="en-US" sz="1400" spc="2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a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statistical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and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pure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Data</a:t>
            </a:r>
            <a:r>
              <a:rPr lang="en-US" sz="1400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Analysis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 project,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this has helped</a:t>
            </a:r>
            <a:r>
              <a:rPr lang="en-US" sz="1400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me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a lot</a:t>
            </a:r>
            <a:r>
              <a:rPr lang="en-US" sz="1400" spc="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in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learning</a:t>
            </a:r>
            <a:r>
              <a:rPr lang="en-US" sz="1400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and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 applying,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there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are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a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25" dirty="0">
                <a:solidFill>
                  <a:srgbClr val="FFFF00"/>
                </a:solidFill>
                <a:latin typeface="Calibri"/>
                <a:cs typeface="Calibri"/>
              </a:rPr>
              <a:t>few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areas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 I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20" dirty="0">
                <a:solidFill>
                  <a:srgbClr val="FFFF00"/>
                </a:solidFill>
                <a:latin typeface="Calibri"/>
                <a:cs typeface="Calibri"/>
              </a:rPr>
              <a:t>have</a:t>
            </a:r>
            <a:r>
              <a:rPr lang="en-US" sz="1400" spc="3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learned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to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work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on,</a:t>
            </a:r>
            <a:endParaRPr lang="en-US" sz="1400" dirty="0">
              <a:solidFill>
                <a:srgbClr val="FFFF00"/>
              </a:solidFill>
              <a:latin typeface="Calibri"/>
              <a:cs typeface="Calibri"/>
            </a:endParaRPr>
          </a:p>
          <a:p>
            <a:pPr marL="241300" marR="768985" indent="-229235">
              <a:lnSpc>
                <a:spcPct val="90000"/>
              </a:lnSpc>
              <a:spcBef>
                <a:spcPts val="1585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lang="en-US" sz="1400" b="1" spc="-10" dirty="0">
                <a:solidFill>
                  <a:srgbClr val="FFFF00"/>
                </a:solidFill>
                <a:latin typeface="Calibri"/>
                <a:cs typeface="Calibri"/>
              </a:rPr>
              <a:t>Thorough</a:t>
            </a:r>
            <a:r>
              <a:rPr lang="en-US" sz="1400" b="1" spc="2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b="1" spc="-5" dirty="0">
                <a:solidFill>
                  <a:srgbClr val="FFFF00"/>
                </a:solidFill>
                <a:latin typeface="Calibri"/>
                <a:cs typeface="Calibri"/>
              </a:rPr>
              <a:t>Analysis:</a:t>
            </a:r>
            <a:r>
              <a:rPr lang="en-US" sz="1400" b="1" spc="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As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the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first</a:t>
            </a:r>
            <a:r>
              <a:rPr lang="en-US" sz="1400" spc="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step,</a:t>
            </a:r>
            <a:r>
              <a:rPr lang="en-US" sz="1400" spc="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I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have </a:t>
            </a:r>
            <a:r>
              <a:rPr lang="en-US" sz="1400" spc="-39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explored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loan</a:t>
            </a:r>
            <a:r>
              <a:rPr lang="en-US" sz="1400" spc="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data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for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 default</a:t>
            </a:r>
            <a:r>
              <a:rPr lang="en-US" sz="1400" spc="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insights.</a:t>
            </a:r>
            <a:endParaRPr lang="en-US" sz="1400" dirty="0">
              <a:solidFill>
                <a:srgbClr val="FFFF00"/>
              </a:solidFill>
              <a:latin typeface="Calibri"/>
              <a:cs typeface="Calibri"/>
            </a:endParaRPr>
          </a:p>
          <a:p>
            <a:pPr marL="241300" marR="588645" indent="-229235">
              <a:lnSpc>
                <a:spcPct val="90000"/>
              </a:lnSpc>
              <a:spcBef>
                <a:spcPts val="1580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lang="en-US" sz="1400" b="1" spc="-15" dirty="0">
                <a:solidFill>
                  <a:srgbClr val="FFFF00"/>
                </a:solidFill>
                <a:latin typeface="Calibri"/>
                <a:cs typeface="Calibri"/>
              </a:rPr>
              <a:t>Effective</a:t>
            </a:r>
            <a:r>
              <a:rPr lang="en-US" sz="1400" b="1" spc="-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b="1" spc="-15" dirty="0">
                <a:solidFill>
                  <a:srgbClr val="FFFF00"/>
                </a:solidFill>
                <a:latin typeface="Calibri"/>
                <a:cs typeface="Calibri"/>
              </a:rPr>
              <a:t>Data</a:t>
            </a:r>
            <a:r>
              <a:rPr lang="en-US" sz="1400" b="1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b="1" spc="-5" dirty="0">
                <a:solidFill>
                  <a:srgbClr val="FFFF00"/>
                </a:solidFill>
                <a:latin typeface="Calibri"/>
                <a:cs typeface="Calibri"/>
              </a:rPr>
              <a:t>Handling:</a:t>
            </a:r>
            <a:r>
              <a:rPr lang="en-US" sz="1400" b="1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Learned</a:t>
            </a:r>
            <a:r>
              <a:rPr lang="en-US" sz="1400" spc="2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to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 manage </a:t>
            </a:r>
            <a:r>
              <a:rPr lang="en-US" sz="1400" spc="-39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missing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values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and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outliers.</a:t>
            </a:r>
            <a:endParaRPr lang="en-US" sz="1400" dirty="0">
              <a:solidFill>
                <a:srgbClr val="FFFF00"/>
              </a:solidFill>
              <a:latin typeface="Calibri"/>
              <a:cs typeface="Calibri"/>
            </a:endParaRPr>
          </a:p>
          <a:p>
            <a:pPr marL="241300" marR="309880" indent="-229235">
              <a:lnSpc>
                <a:spcPct val="90000"/>
              </a:lnSpc>
              <a:spcBef>
                <a:spcPts val="1595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lang="en-US" sz="1400" b="1" spc="-5" dirty="0">
                <a:solidFill>
                  <a:srgbClr val="FFFF00"/>
                </a:solidFill>
                <a:latin typeface="Calibri"/>
                <a:cs typeface="Calibri"/>
              </a:rPr>
              <a:t>Balanced</a:t>
            </a:r>
            <a:r>
              <a:rPr lang="en-US" sz="1400" b="1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b="1" spc="-5" dirty="0">
                <a:solidFill>
                  <a:srgbClr val="FFFF00"/>
                </a:solidFill>
                <a:latin typeface="Calibri"/>
                <a:cs typeface="Calibri"/>
              </a:rPr>
              <a:t>Analysis:</a:t>
            </a:r>
            <a:r>
              <a:rPr lang="en-US" sz="1400" b="1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Got</a:t>
            </a:r>
            <a:r>
              <a:rPr lang="en-US" sz="1400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familiar</a:t>
            </a:r>
            <a:r>
              <a:rPr lang="en-US" sz="1400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with</a:t>
            </a:r>
            <a:r>
              <a:rPr lang="en-US" sz="1400" spc="2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addressing </a:t>
            </a:r>
            <a:r>
              <a:rPr lang="en-US" sz="1400" spc="-39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data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imbalance</a:t>
            </a:r>
            <a:r>
              <a:rPr lang="en-US" sz="1400" spc="2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for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classification.</a:t>
            </a:r>
            <a:endParaRPr lang="en-US" sz="1400" dirty="0">
              <a:solidFill>
                <a:srgbClr val="FFFF00"/>
              </a:solidFill>
              <a:latin typeface="Calibri"/>
              <a:cs typeface="Calibri"/>
            </a:endParaRPr>
          </a:p>
          <a:p>
            <a:pPr marL="241300" marR="144780" indent="-229235">
              <a:lnSpc>
                <a:spcPct val="90000"/>
              </a:lnSpc>
              <a:spcBef>
                <a:spcPts val="1590"/>
              </a:spcBef>
              <a:buFont typeface="Arial MT"/>
              <a:buChar char="•"/>
              <a:tabLst>
                <a:tab pos="241935" algn="l"/>
              </a:tabLst>
            </a:pPr>
            <a:r>
              <a:rPr lang="en-US" sz="1400" b="1" spc="-10" dirty="0">
                <a:solidFill>
                  <a:srgbClr val="FFFF00"/>
                </a:solidFill>
                <a:latin typeface="Calibri"/>
                <a:cs typeface="Calibri"/>
              </a:rPr>
              <a:t>Strong Correlations: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Got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familiar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with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correlation </a:t>
            </a:r>
            <a:r>
              <a:rPr lang="en-US" sz="1400" spc="-39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methods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and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how to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identify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the </a:t>
            </a:r>
            <a:r>
              <a:rPr lang="en-US" sz="1400" spc="-25" dirty="0">
                <a:solidFill>
                  <a:srgbClr val="FFFF00"/>
                </a:solidFill>
                <a:latin typeface="Calibri"/>
                <a:cs typeface="Calibri"/>
              </a:rPr>
              <a:t>key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indicators for </a:t>
            </a:r>
            <a:r>
              <a:rPr lang="en-US" sz="1400" spc="-39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defaults.</a:t>
            </a:r>
            <a:endParaRPr lang="en-US" sz="1400" dirty="0">
              <a:solidFill>
                <a:srgbClr val="FFFF00"/>
              </a:solidFill>
              <a:latin typeface="Calibri"/>
              <a:cs typeface="Calibri"/>
            </a:endParaRPr>
          </a:p>
          <a:p>
            <a:pPr marL="241300" marR="283210" indent="-229235">
              <a:lnSpc>
                <a:spcPct val="90000"/>
              </a:lnSpc>
              <a:spcBef>
                <a:spcPts val="1585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lang="en-US" sz="1400" b="1" spc="-5" dirty="0">
                <a:solidFill>
                  <a:srgbClr val="FFFF00"/>
                </a:solidFill>
                <a:latin typeface="Calibri"/>
                <a:cs typeface="Calibri"/>
              </a:rPr>
              <a:t>Impactful</a:t>
            </a:r>
            <a:r>
              <a:rPr lang="en-US" sz="1400" b="1" spc="3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b="1" spc="-10" dirty="0">
                <a:solidFill>
                  <a:srgbClr val="FFFF00"/>
                </a:solidFill>
                <a:latin typeface="Calibri"/>
                <a:cs typeface="Calibri"/>
              </a:rPr>
              <a:t>Visualization:</a:t>
            </a:r>
            <a:r>
              <a:rPr lang="en-US" sz="1400" b="1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Learned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to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create</a:t>
            </a:r>
            <a:r>
              <a:rPr lang="en-US" sz="1400" spc="3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clear </a:t>
            </a:r>
            <a:r>
              <a:rPr lang="en-US" sz="1400" spc="-39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charts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for</a:t>
            </a:r>
            <a:r>
              <a:rPr lang="en-US" sz="1400" spc="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better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understanding,</a:t>
            </a:r>
            <a:r>
              <a:rPr lang="en-US" sz="1400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especially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for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complicated</a:t>
            </a:r>
            <a:r>
              <a:rPr lang="en-US" sz="1400" spc="2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calculations.</a:t>
            </a:r>
            <a:endParaRPr lang="en-US" sz="1400" dirty="0">
              <a:solidFill>
                <a:srgbClr val="FFFF00"/>
              </a:solidFill>
              <a:latin typeface="Calibri"/>
              <a:cs typeface="Calibri"/>
            </a:endParaRPr>
          </a:p>
          <a:p>
            <a:pPr marL="241300" indent="-229235">
              <a:lnSpc>
                <a:spcPct val="90000"/>
              </a:lnSpc>
              <a:spcBef>
                <a:spcPts val="919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lang="en-US" sz="1400" b="1" spc="-50" dirty="0">
                <a:solidFill>
                  <a:srgbClr val="FFFF00"/>
                </a:solidFill>
                <a:latin typeface="Calibri"/>
                <a:cs typeface="Calibri"/>
              </a:rPr>
              <a:t>Tech</a:t>
            </a:r>
            <a:r>
              <a:rPr lang="en-US" sz="1400" b="1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b="1" spc="-5" dirty="0">
                <a:solidFill>
                  <a:srgbClr val="FFFF00"/>
                </a:solidFill>
                <a:latin typeface="Calibri"/>
                <a:cs typeface="Calibri"/>
              </a:rPr>
              <a:t>Expertise:</a:t>
            </a:r>
            <a:r>
              <a:rPr lang="en-US" sz="1400" b="1" spc="3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Added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proficiency</a:t>
            </a:r>
            <a:r>
              <a:rPr lang="en-US" sz="1400" spc="2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in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Excel,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PowerPoint</a:t>
            </a:r>
            <a:endParaRPr lang="en-US" sz="1400" dirty="0">
              <a:solidFill>
                <a:srgbClr val="FFFF00"/>
              </a:solidFill>
              <a:latin typeface="Calibri"/>
              <a:cs typeface="Calibri"/>
            </a:endParaRPr>
          </a:p>
          <a:p>
            <a:pPr marL="241300" marR="5080" indent="-229235">
              <a:lnSpc>
                <a:spcPct val="90000"/>
              </a:lnSpc>
              <a:spcBef>
                <a:spcPts val="1590"/>
              </a:spcBef>
              <a:buFont typeface="Arial MT"/>
              <a:buChar char="•"/>
              <a:tabLst>
                <a:tab pos="241300" algn="l"/>
                <a:tab pos="241935" algn="l"/>
              </a:tabLst>
            </a:pPr>
            <a:r>
              <a:rPr lang="en-US" sz="1400" b="1" spc="-5" dirty="0">
                <a:solidFill>
                  <a:srgbClr val="FFFF00"/>
                </a:solidFill>
                <a:latin typeface="Calibri"/>
                <a:cs typeface="Calibri"/>
              </a:rPr>
              <a:t>Business</a:t>
            </a:r>
            <a:r>
              <a:rPr lang="en-US" sz="1400" b="1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b="1" spc="-10" dirty="0">
                <a:solidFill>
                  <a:srgbClr val="FFFF00"/>
                </a:solidFill>
                <a:latin typeface="Calibri"/>
                <a:cs typeface="Calibri"/>
              </a:rPr>
              <a:t>Optimization:</a:t>
            </a:r>
            <a:r>
              <a:rPr lang="en-US" sz="1400" b="1" spc="3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Learned</a:t>
            </a:r>
            <a:r>
              <a:rPr lang="en-US" sz="1400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to</a:t>
            </a:r>
            <a:r>
              <a:rPr lang="en-US" sz="1400" spc="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deal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with,</a:t>
            </a:r>
            <a:r>
              <a:rPr lang="en-US" sz="1400" spc="1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work </a:t>
            </a:r>
            <a:r>
              <a:rPr lang="en-US" sz="1400" spc="-39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with,</a:t>
            </a:r>
            <a:r>
              <a:rPr lang="en-US" sz="1400" spc="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and</a:t>
            </a:r>
            <a:r>
              <a:rPr lang="en-US" sz="1400" spc="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Analyze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 real-world</a:t>
            </a:r>
            <a:r>
              <a:rPr lang="en-US" sz="1400" spc="2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complex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data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15" dirty="0">
                <a:solidFill>
                  <a:srgbClr val="FFFF00"/>
                </a:solidFill>
                <a:latin typeface="Calibri"/>
                <a:cs typeface="Calibri"/>
              </a:rPr>
              <a:t>for </a:t>
            </a:r>
            <a:r>
              <a:rPr lang="en-US" sz="1400" spc="-1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further</a:t>
            </a:r>
            <a:r>
              <a:rPr lang="en-US" sz="1400" dirty="0">
                <a:solidFill>
                  <a:srgbClr val="FFFF00"/>
                </a:solidFill>
                <a:latin typeface="Calibri"/>
                <a:cs typeface="Calibri"/>
              </a:rPr>
              <a:t> </a:t>
            </a:r>
            <a:r>
              <a:rPr lang="en-US" sz="1400" spc="-5" dirty="0">
                <a:solidFill>
                  <a:srgbClr val="FFFF00"/>
                </a:solidFill>
                <a:latin typeface="Calibri"/>
                <a:cs typeface="Calibri"/>
              </a:rPr>
              <a:t>improvements.</a:t>
            </a:r>
            <a:endParaRPr lang="en-US" sz="1400" dirty="0">
              <a:solidFill>
                <a:srgbClr val="FFFF00"/>
              </a:solidFill>
              <a:latin typeface="Calibri"/>
              <a:cs typeface="Calibri"/>
            </a:endParaRPr>
          </a:p>
          <a:p>
            <a:pPr>
              <a:lnSpc>
                <a:spcPct val="90000"/>
              </a:lnSpc>
            </a:pPr>
            <a:endParaRPr lang="en-IN" sz="1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7EE872-3975-3A0E-01DD-D96E9E45F2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0" r="3034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694E06-B473-9B19-9201-8D5B8859922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1000"/>
          </a:blip>
          <a:stretch>
            <a:fillRect/>
          </a:stretch>
        </p:blipFill>
        <p:spPr>
          <a:xfrm>
            <a:off x="10702882" y="5648315"/>
            <a:ext cx="1485900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36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suit holding a sign">
            <a:extLst>
              <a:ext uri="{FF2B5EF4-FFF2-40B4-BE49-F238E27FC236}">
                <a16:creationId xmlns:a16="http://schemas.microsoft.com/office/drawing/2014/main" id="{31A4E7C7-5C72-950D-AB7D-893B275072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832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683BEA-87CB-A2C3-0FDC-1BACD1B3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 b="1" spc="-40">
                <a:latin typeface="Cambria"/>
                <a:cs typeface="Cambria"/>
              </a:rPr>
              <a:t>PROJECT</a:t>
            </a:r>
            <a:r>
              <a:rPr lang="en-IN" b="1" spc="145">
                <a:latin typeface="Cambria"/>
                <a:cs typeface="Cambria"/>
              </a:rPr>
              <a:t> </a:t>
            </a:r>
            <a:r>
              <a:rPr lang="en-IN" b="1" spc="-55">
                <a:latin typeface="Cambria"/>
                <a:cs typeface="Cambria"/>
              </a:rPr>
              <a:t>DESCRIPTION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E5195-D98D-4029-DB77-8ADA22E50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 marL="241300" indent="-228600">
              <a:lnSpc>
                <a:spcPct val="90000"/>
              </a:lnSpc>
              <a:spcBef>
                <a:spcPts val="95"/>
              </a:spcBef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300" spc="140" dirty="0">
                <a:latin typeface="Sagona" panose="020F0502020204030204" pitchFamily="2" charset="0"/>
                <a:cs typeface="Cambria"/>
              </a:rPr>
              <a:t>In</a:t>
            </a:r>
            <a:r>
              <a:rPr lang="en-US" sz="1300" spc="13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this</a:t>
            </a:r>
            <a:r>
              <a:rPr lang="en-US" sz="1300" spc="114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45" dirty="0">
                <a:latin typeface="Sagona" panose="020F0502020204030204" pitchFamily="2" charset="0"/>
                <a:cs typeface="Cambria"/>
              </a:rPr>
              <a:t>project,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0" dirty="0">
                <a:latin typeface="Sagona" panose="020F0502020204030204" pitchFamily="2" charset="0"/>
                <a:cs typeface="Cambria"/>
              </a:rPr>
              <a:t>we</a:t>
            </a:r>
            <a:r>
              <a:rPr lang="en-US" sz="1300" spc="13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10" dirty="0">
                <a:latin typeface="Sagona" panose="020F0502020204030204" pitchFamily="2" charset="0"/>
                <a:cs typeface="Cambria"/>
              </a:rPr>
              <a:t>aim</a:t>
            </a:r>
            <a:r>
              <a:rPr lang="en-US" sz="1300" spc="114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5" dirty="0">
                <a:latin typeface="Sagona" panose="020F0502020204030204" pitchFamily="2" charset="0"/>
                <a:cs typeface="Cambria"/>
              </a:rPr>
              <a:t>to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analyze</a:t>
            </a:r>
            <a:r>
              <a:rPr lang="en-US" sz="1300" spc="13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45" dirty="0">
                <a:latin typeface="Sagona" panose="020F0502020204030204" pitchFamily="2" charset="0"/>
                <a:cs typeface="Cambria"/>
              </a:rPr>
              <a:t>a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loan</a:t>
            </a:r>
            <a:r>
              <a:rPr lang="en-US" sz="130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application</a:t>
            </a:r>
            <a:r>
              <a:rPr lang="en-US" sz="1300" spc="11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dataset</a:t>
            </a:r>
            <a:r>
              <a:rPr lang="en-US" sz="1300" spc="10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5" dirty="0">
                <a:latin typeface="Sagona" panose="020F0502020204030204" pitchFamily="2" charset="0"/>
                <a:cs typeface="Cambria"/>
              </a:rPr>
              <a:t>to</a:t>
            </a:r>
            <a:r>
              <a:rPr lang="en-US" sz="1300" spc="11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00" dirty="0">
                <a:latin typeface="Sagona" panose="020F0502020204030204" pitchFamily="2" charset="0"/>
                <a:cs typeface="Cambria"/>
              </a:rPr>
              <a:t>gain</a:t>
            </a:r>
            <a:r>
              <a:rPr lang="en-US" sz="1300" spc="13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insights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55" dirty="0">
                <a:latin typeface="Sagona" panose="020F0502020204030204" pitchFamily="2" charset="0"/>
                <a:cs typeface="Cambria"/>
              </a:rPr>
              <a:t>into </a:t>
            </a:r>
            <a:r>
              <a:rPr lang="en-US" sz="1300" spc="-47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55" dirty="0">
                <a:latin typeface="Sagona" panose="020F0502020204030204" pitchFamily="2" charset="0"/>
                <a:cs typeface="Cambria"/>
              </a:rPr>
              <a:t>factors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0" dirty="0">
                <a:latin typeface="Sagona" panose="020F0502020204030204" pitchFamily="2" charset="0"/>
                <a:cs typeface="Cambria"/>
              </a:rPr>
              <a:t>influencing</a:t>
            </a:r>
            <a:r>
              <a:rPr lang="en-US" sz="1300" spc="13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loan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defaults.</a:t>
            </a:r>
            <a:endParaRPr lang="en-US" sz="1300" dirty="0">
              <a:latin typeface="Sagona" panose="020F0502020204030204" pitchFamily="2" charset="0"/>
              <a:cs typeface="Cambria"/>
            </a:endParaRPr>
          </a:p>
          <a:p>
            <a:pPr>
              <a:lnSpc>
                <a:spcPct val="90000"/>
              </a:lnSpc>
              <a:spcBef>
                <a:spcPts val="30"/>
              </a:spcBef>
            </a:pPr>
            <a:endParaRPr lang="en-US" sz="1300" dirty="0">
              <a:latin typeface="Sagona" panose="020F0502020204030204" pitchFamily="2" charset="0"/>
              <a:cs typeface="Cambria"/>
            </a:endParaRPr>
          </a:p>
          <a:p>
            <a:pPr marL="241300" indent="-228600">
              <a:lnSpc>
                <a:spcPct val="90000"/>
              </a:lnSpc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300" spc="150" dirty="0">
                <a:latin typeface="Sagona" panose="020F0502020204030204" pitchFamily="2" charset="0"/>
                <a:cs typeface="Cambria"/>
              </a:rPr>
              <a:t>Our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60" dirty="0">
                <a:latin typeface="Sagona" panose="020F0502020204030204" pitchFamily="2" charset="0"/>
                <a:cs typeface="Cambria"/>
              </a:rPr>
              <a:t>goal</a:t>
            </a:r>
            <a:r>
              <a:rPr lang="en-US" sz="1300" spc="14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5" dirty="0">
                <a:latin typeface="Sagona" panose="020F0502020204030204" pitchFamily="2" charset="0"/>
                <a:cs typeface="Cambria"/>
              </a:rPr>
              <a:t>is</a:t>
            </a:r>
            <a:r>
              <a:rPr lang="en-US" sz="1300" spc="10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5" dirty="0">
                <a:latin typeface="Sagona" panose="020F0502020204030204" pitchFamily="2" charset="0"/>
                <a:cs typeface="Cambria"/>
              </a:rPr>
              <a:t>to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5" dirty="0">
                <a:latin typeface="Sagona" panose="020F0502020204030204" pitchFamily="2" charset="0"/>
                <a:cs typeface="Cambria"/>
              </a:rPr>
              <a:t>handle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missing</a:t>
            </a:r>
            <a:r>
              <a:rPr lang="en-US" sz="1300" spc="9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14" dirty="0">
                <a:latin typeface="Sagona" panose="020F0502020204030204" pitchFamily="2" charset="0"/>
                <a:cs typeface="Cambria"/>
              </a:rPr>
              <a:t>data,</a:t>
            </a:r>
            <a:r>
              <a:rPr lang="en-US" sz="130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identify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outliers,</a:t>
            </a:r>
            <a:r>
              <a:rPr lang="en-US" sz="1300" spc="11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analyze</a:t>
            </a:r>
            <a:r>
              <a:rPr lang="en-US" sz="1300" spc="14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05" dirty="0">
                <a:latin typeface="Sagona" panose="020F0502020204030204" pitchFamily="2" charset="0"/>
                <a:cs typeface="Cambria"/>
              </a:rPr>
              <a:t>data</a:t>
            </a:r>
            <a:r>
              <a:rPr lang="en-US" sz="1300" spc="14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imbalance, </a:t>
            </a:r>
            <a:r>
              <a:rPr lang="en-US" sz="1300" spc="-47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5" dirty="0">
                <a:latin typeface="Sagona" panose="020F0502020204030204" pitchFamily="2" charset="0"/>
                <a:cs typeface="Cambria"/>
              </a:rPr>
              <a:t>and</a:t>
            </a:r>
            <a:r>
              <a:rPr lang="en-US" sz="1300" spc="14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40" dirty="0">
                <a:latin typeface="Sagona" panose="020F0502020204030204" pitchFamily="2" charset="0"/>
                <a:cs typeface="Cambria"/>
              </a:rPr>
              <a:t>perform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65" dirty="0">
                <a:latin typeface="Sagona" panose="020F0502020204030204" pitchFamily="2" charset="0"/>
                <a:cs typeface="Cambria"/>
              </a:rPr>
              <a:t>various</a:t>
            </a:r>
            <a:r>
              <a:rPr lang="en-US" sz="1300" spc="13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statistical</a:t>
            </a:r>
            <a:r>
              <a:rPr lang="en-US" sz="1300" spc="10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5" dirty="0">
                <a:latin typeface="Sagona" panose="020F0502020204030204" pitchFamily="2" charset="0"/>
                <a:cs typeface="Cambria"/>
              </a:rPr>
              <a:t>analyses.</a:t>
            </a:r>
            <a:endParaRPr lang="en-US" sz="1300" dirty="0">
              <a:latin typeface="Sagona" panose="020F0502020204030204" pitchFamily="2" charset="0"/>
              <a:cs typeface="Cambria"/>
            </a:endParaRPr>
          </a:p>
          <a:p>
            <a:pPr marL="241300" indent="-228600">
              <a:lnSpc>
                <a:spcPct val="90000"/>
              </a:lnSpc>
              <a:buFont typeface="Arial MT"/>
              <a:buChar char="•"/>
              <a:tabLst>
                <a:tab pos="240665" algn="l"/>
                <a:tab pos="241300" algn="l"/>
              </a:tabLst>
            </a:pPr>
            <a:r>
              <a:rPr lang="en-US" sz="1300" spc="80" dirty="0">
                <a:latin typeface="Sagona" panose="020F0502020204030204" pitchFamily="2" charset="0"/>
                <a:cs typeface="Cambria"/>
              </a:rPr>
              <a:t>Accurate</a:t>
            </a:r>
            <a:r>
              <a:rPr lang="en-US" sz="1300" spc="13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00" dirty="0">
                <a:latin typeface="Sagona" panose="020F0502020204030204" pitchFamily="2" charset="0"/>
                <a:cs typeface="Cambria"/>
              </a:rPr>
              <a:t>handling</a:t>
            </a:r>
            <a:r>
              <a:rPr lang="en-US" sz="1300" spc="14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-5" dirty="0">
                <a:latin typeface="Sagona" panose="020F0502020204030204" pitchFamily="2" charset="0"/>
                <a:cs typeface="Cambria"/>
              </a:rPr>
              <a:t>of</a:t>
            </a:r>
            <a:r>
              <a:rPr lang="en-US" sz="1300" spc="13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05" dirty="0">
                <a:latin typeface="Sagona" panose="020F0502020204030204" pitchFamily="2" charset="0"/>
                <a:cs typeface="Cambria"/>
              </a:rPr>
              <a:t>data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5" dirty="0">
                <a:latin typeface="Sagona" panose="020F0502020204030204" pitchFamily="2" charset="0"/>
                <a:cs typeface="Cambria"/>
              </a:rPr>
              <a:t>is</a:t>
            </a:r>
            <a:r>
              <a:rPr lang="en-US" sz="1300" spc="114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crucial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20" dirty="0">
                <a:latin typeface="Sagona" panose="020F0502020204030204" pitchFamily="2" charset="0"/>
                <a:cs typeface="Cambria"/>
              </a:rPr>
              <a:t>for </a:t>
            </a:r>
            <a:r>
              <a:rPr lang="en-US" sz="1300" spc="-47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5" dirty="0">
                <a:latin typeface="Sagona" panose="020F0502020204030204" pitchFamily="2" charset="0"/>
                <a:cs typeface="Cambria"/>
              </a:rPr>
              <a:t>ensuring</a:t>
            </a:r>
            <a:r>
              <a:rPr lang="en-US" sz="1300" spc="13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0" dirty="0">
                <a:latin typeface="Sagona" panose="020F0502020204030204" pitchFamily="2" charset="0"/>
                <a:cs typeface="Cambria"/>
              </a:rPr>
              <a:t>the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5" dirty="0">
                <a:latin typeface="Sagona" panose="020F0502020204030204" pitchFamily="2" charset="0"/>
                <a:cs typeface="Cambria"/>
              </a:rPr>
              <a:t>reliability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-5" dirty="0">
                <a:latin typeface="Sagona" panose="020F0502020204030204" pitchFamily="2" charset="0"/>
                <a:cs typeface="Cambria"/>
              </a:rPr>
              <a:t>of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40" dirty="0">
                <a:latin typeface="Sagona" panose="020F0502020204030204" pitchFamily="2" charset="0"/>
                <a:cs typeface="Cambria"/>
              </a:rPr>
              <a:t>our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05" dirty="0">
                <a:latin typeface="Sagona" panose="020F0502020204030204" pitchFamily="2" charset="0"/>
                <a:cs typeface="Cambria"/>
              </a:rPr>
              <a:t>analysis.</a:t>
            </a:r>
            <a:endParaRPr lang="en-US" sz="1300" dirty="0">
              <a:latin typeface="Sagona" panose="020F0502020204030204" pitchFamily="2" charset="0"/>
              <a:cs typeface="Cambria"/>
            </a:endParaRPr>
          </a:p>
          <a:p>
            <a:pPr marL="12700">
              <a:lnSpc>
                <a:spcPct val="90000"/>
              </a:lnSpc>
              <a:spcBef>
                <a:spcPts val="95"/>
              </a:spcBef>
            </a:pPr>
            <a:endParaRPr lang="en-US" sz="1300" spc="75" dirty="0">
              <a:latin typeface="Sagona" panose="020F0502020204030204" pitchFamily="2" charset="0"/>
              <a:cs typeface="Cambria"/>
            </a:endParaRPr>
          </a:p>
          <a:p>
            <a:pPr marL="12700">
              <a:lnSpc>
                <a:spcPct val="90000"/>
              </a:lnSpc>
              <a:spcBef>
                <a:spcPts val="95"/>
              </a:spcBef>
            </a:pPr>
            <a:r>
              <a:rPr lang="en-US" sz="1300" spc="75" dirty="0">
                <a:latin typeface="Sagona" panose="020F0502020204030204" pitchFamily="2" charset="0"/>
                <a:cs typeface="Cambria"/>
              </a:rPr>
              <a:t>Since some costumers don’t have sufficient</a:t>
            </a:r>
            <a:r>
              <a:rPr lang="en-US" sz="1300" spc="114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50" dirty="0">
                <a:latin typeface="Sagona" panose="020F0502020204030204" pitchFamily="2" charset="0"/>
                <a:cs typeface="Cambria"/>
              </a:rPr>
              <a:t>credit</a:t>
            </a:r>
            <a:r>
              <a:rPr lang="en-US" sz="1300" spc="11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45" dirty="0">
                <a:latin typeface="Sagona" panose="020F0502020204030204" pitchFamily="2" charset="0"/>
                <a:cs typeface="Cambria"/>
              </a:rPr>
              <a:t>history,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0" dirty="0">
                <a:latin typeface="Sagona" panose="020F0502020204030204" pitchFamily="2" charset="0"/>
                <a:cs typeface="Cambria"/>
              </a:rPr>
              <a:t>they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5" dirty="0">
                <a:latin typeface="Sagona" panose="020F0502020204030204" pitchFamily="2" charset="0"/>
                <a:cs typeface="Cambria"/>
              </a:rPr>
              <a:t>default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20" dirty="0">
                <a:latin typeface="Sagona" panose="020F0502020204030204" pitchFamily="2" charset="0"/>
                <a:cs typeface="Cambria"/>
              </a:rPr>
              <a:t>on</a:t>
            </a:r>
            <a:r>
              <a:rPr lang="en-US" sz="130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5" dirty="0">
                <a:latin typeface="Sagona" panose="020F0502020204030204" pitchFamily="2" charset="0"/>
                <a:cs typeface="Cambria"/>
              </a:rPr>
              <a:t>their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5" dirty="0">
                <a:latin typeface="Sagona" panose="020F0502020204030204" pitchFamily="2" charset="0"/>
                <a:cs typeface="Cambria"/>
              </a:rPr>
              <a:t>loans.</a:t>
            </a:r>
            <a:r>
              <a:rPr lang="en-US" sz="1300" spc="11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80" dirty="0">
                <a:latin typeface="Sagona" panose="020F0502020204030204" pitchFamily="2" charset="0"/>
                <a:cs typeface="Cambria"/>
              </a:rPr>
              <a:t>I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was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30" dirty="0">
                <a:latin typeface="Sagona" panose="020F0502020204030204" pitchFamily="2" charset="0"/>
                <a:cs typeface="Cambria"/>
              </a:rPr>
              <a:t>provided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0" dirty="0">
                <a:latin typeface="Sagona" panose="020F0502020204030204" pitchFamily="2" charset="0"/>
                <a:cs typeface="Cambria"/>
              </a:rPr>
              <a:t>with</a:t>
            </a:r>
            <a:r>
              <a:rPr lang="en-US" sz="1300" spc="13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45" dirty="0">
                <a:latin typeface="Sagona" panose="020F0502020204030204" pitchFamily="2" charset="0"/>
                <a:cs typeface="Cambria"/>
              </a:rPr>
              <a:t>a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dataset</a:t>
            </a:r>
            <a:r>
              <a:rPr lang="en-US" sz="130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5" dirty="0">
                <a:latin typeface="Sagona" panose="020F0502020204030204" pitchFamily="2" charset="0"/>
                <a:cs typeface="Cambria"/>
              </a:rPr>
              <a:t>and</a:t>
            </a:r>
            <a:r>
              <a:rPr lang="en-US" sz="1300" spc="14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my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14" dirty="0">
                <a:latin typeface="Sagona" panose="020F0502020204030204" pitchFamily="2" charset="0"/>
                <a:cs typeface="Cambria"/>
              </a:rPr>
              <a:t>task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was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5" dirty="0">
                <a:latin typeface="Sagona" panose="020F0502020204030204" pitchFamily="2" charset="0"/>
                <a:cs typeface="Cambria"/>
              </a:rPr>
              <a:t>to</a:t>
            </a:r>
            <a:r>
              <a:rPr lang="en-US" sz="1300" spc="13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use</a:t>
            </a:r>
            <a:r>
              <a:rPr lang="en-US" sz="1300" spc="13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5" dirty="0">
                <a:latin typeface="Sagona" panose="020F0502020204030204" pitchFamily="2" charset="0"/>
                <a:cs typeface="Cambria"/>
              </a:rPr>
              <a:t>Exploratory</a:t>
            </a:r>
            <a:r>
              <a:rPr lang="en-US" sz="1300" spc="14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60" dirty="0">
                <a:latin typeface="Sagona" panose="020F0502020204030204" pitchFamily="2" charset="0"/>
                <a:cs typeface="Cambria"/>
              </a:rPr>
              <a:t>Data</a:t>
            </a:r>
            <a:r>
              <a:rPr lang="en-US" sz="130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00" dirty="0">
                <a:latin typeface="Sagona" panose="020F0502020204030204" pitchFamily="2" charset="0"/>
                <a:cs typeface="Cambria"/>
              </a:rPr>
              <a:t>Analysis</a:t>
            </a:r>
            <a:r>
              <a:rPr lang="en-US" sz="1300" spc="110" dirty="0">
                <a:latin typeface="Sagona" panose="020F0502020204030204" pitchFamily="2" charset="0"/>
                <a:cs typeface="Cambria"/>
              </a:rPr>
              <a:t> (EDA)</a:t>
            </a:r>
            <a:r>
              <a:rPr lang="en-US" sz="1300" spc="15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5" dirty="0">
                <a:latin typeface="Sagona" panose="020F0502020204030204" pitchFamily="2" charset="0"/>
                <a:cs typeface="Cambria"/>
              </a:rPr>
              <a:t>to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0" dirty="0">
                <a:latin typeface="Sagona" panose="020F0502020204030204" pitchFamily="2" charset="0"/>
                <a:cs typeface="Cambria"/>
              </a:rPr>
              <a:t>analyze</a:t>
            </a:r>
            <a:r>
              <a:rPr lang="en-US" sz="1300" spc="13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0" dirty="0">
                <a:latin typeface="Sagona" panose="020F0502020204030204" pitchFamily="2" charset="0"/>
                <a:cs typeface="Cambria"/>
              </a:rPr>
              <a:t>patterns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95" dirty="0">
                <a:latin typeface="Sagona" panose="020F0502020204030204" pitchFamily="2" charset="0"/>
                <a:cs typeface="Cambria"/>
              </a:rPr>
              <a:t>in</a:t>
            </a:r>
            <a:r>
              <a:rPr lang="en-US" sz="1300" dirty="0">
                <a:latin typeface="Sagona" panose="020F0502020204030204" pitchFamily="2" charset="0"/>
                <a:cs typeface="Cambria"/>
              </a:rPr>
              <a:t>  </a:t>
            </a:r>
            <a:r>
              <a:rPr lang="en-US" sz="1300" spc="80" dirty="0">
                <a:latin typeface="Sagona" panose="020F0502020204030204" pitchFamily="2" charset="0"/>
                <a:cs typeface="Cambria"/>
              </a:rPr>
              <a:t>the</a:t>
            </a:r>
            <a:r>
              <a:rPr lang="en-US" sz="1300" spc="114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05" dirty="0">
                <a:latin typeface="Sagona" panose="020F0502020204030204" pitchFamily="2" charset="0"/>
                <a:cs typeface="Cambria"/>
              </a:rPr>
              <a:t>data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00" dirty="0">
                <a:latin typeface="Sagona" panose="020F0502020204030204" pitchFamily="2" charset="0"/>
                <a:cs typeface="Cambria"/>
              </a:rPr>
              <a:t>and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0" dirty="0">
                <a:latin typeface="Sagona" panose="020F0502020204030204" pitchFamily="2" charset="0"/>
                <a:cs typeface="Cambria"/>
              </a:rPr>
              <a:t>ensure</a:t>
            </a:r>
            <a:r>
              <a:rPr lang="en-US" sz="1300" spc="125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that</a:t>
            </a:r>
            <a:r>
              <a:rPr lang="en-US" sz="1300" spc="114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65" dirty="0">
                <a:latin typeface="Sagona" panose="020F0502020204030204" pitchFamily="2" charset="0"/>
                <a:cs typeface="Cambria"/>
              </a:rPr>
              <a:t>capable </a:t>
            </a:r>
            <a:r>
              <a:rPr lang="en-US" sz="1300" spc="-47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80" dirty="0">
                <a:latin typeface="Sagona" panose="020F0502020204030204" pitchFamily="2" charset="0"/>
                <a:cs typeface="Cambria"/>
              </a:rPr>
              <a:t>applicants</a:t>
            </a:r>
            <a:r>
              <a:rPr lang="en-US" sz="1300" spc="114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75" dirty="0">
                <a:latin typeface="Sagona" panose="020F0502020204030204" pitchFamily="2" charset="0"/>
                <a:cs typeface="Cambria"/>
              </a:rPr>
              <a:t>are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50" dirty="0">
                <a:latin typeface="Sagona" panose="020F0502020204030204" pitchFamily="2" charset="0"/>
                <a:cs typeface="Cambria"/>
              </a:rPr>
              <a:t>not</a:t>
            </a:r>
            <a:r>
              <a:rPr lang="en-US" sz="1300" spc="120" dirty="0">
                <a:latin typeface="Sagona" panose="020F0502020204030204" pitchFamily="2" charset="0"/>
                <a:cs typeface="Cambria"/>
              </a:rPr>
              <a:t> </a:t>
            </a:r>
            <a:r>
              <a:rPr lang="en-US" sz="1300" spc="55" dirty="0">
                <a:latin typeface="Sagona" panose="020F0502020204030204" pitchFamily="2" charset="0"/>
                <a:cs typeface="Cambria"/>
              </a:rPr>
              <a:t>rejected.</a:t>
            </a:r>
            <a:endParaRPr lang="en-US" sz="1300" dirty="0">
              <a:latin typeface="Sagona" panose="020F0502020204030204" pitchFamily="2" charset="0"/>
              <a:cs typeface="Cambria"/>
            </a:endParaRPr>
          </a:p>
          <a:p>
            <a:pPr>
              <a:lnSpc>
                <a:spcPct val="90000"/>
              </a:lnSpc>
            </a:pPr>
            <a:endParaRPr lang="en-IN" sz="1300" dirty="0">
              <a:latin typeface="Sagona" panose="020F0502020204030204" pitchFamily="2" charset="0"/>
            </a:endParaRPr>
          </a:p>
        </p:txBody>
      </p:sp>
      <p:pic>
        <p:nvPicPr>
          <p:cNvPr id="5" name="Picture 4" descr="A hand holding a pen and a digital tablet&#10;&#10;Description automatically generated">
            <a:extLst>
              <a:ext uri="{FF2B5EF4-FFF2-40B4-BE49-F238E27FC236}">
                <a16:creationId xmlns:a16="http://schemas.microsoft.com/office/drawing/2014/main" id="{BD3FBA2D-AB87-062D-9637-935405D5B6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" r="744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4" name="Picture 3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9DC6C01C-5AA7-D40F-51B8-A05016C529A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128" y="3031434"/>
            <a:ext cx="2195071" cy="17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26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3ADCE9BD-DF4A-C97B-D279-B36F660BA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3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3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EFF3B3-2290-51D8-8F70-FE6F94228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b="1" i="1" dirty="0">
                <a:solidFill>
                  <a:srgbClr val="00B050"/>
                </a:solidFill>
              </a:rPr>
              <a:t>DATA SET: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EBBE0-E48F-9CFE-B16C-5A4A614B9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b="1" cap="all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BANK LOAN SOLUTION EXCEL SHEET</a:t>
            </a:r>
            <a:endParaRPr lang="en-US" b="1" cap="all" dirty="0">
              <a:solidFill>
                <a:srgbClr val="00B0F0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198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488F6DB-AE81-4C8D-B1F2-045AB0C89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people standing around a building&#10;&#10;Description automatically generated">
            <a:extLst>
              <a:ext uri="{FF2B5EF4-FFF2-40B4-BE49-F238E27FC236}">
                <a16:creationId xmlns:a16="http://schemas.microsoft.com/office/drawing/2014/main" id="{598AA136-CAB7-C401-B7FD-0016CD572C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04" b="13346"/>
          <a:stretch/>
        </p:blipFill>
        <p:spPr>
          <a:xfrm>
            <a:off x="20" y="10"/>
            <a:ext cx="12479998" cy="7020000"/>
          </a:xfrm>
          <a:prstGeom prst="rect">
            <a:avLst/>
          </a:prstGeom>
        </p:spPr>
      </p:pic>
      <p:sp>
        <p:nvSpPr>
          <p:cNvPr id="19" name="Graphic 1">
            <a:extLst>
              <a:ext uri="{FF2B5EF4-FFF2-40B4-BE49-F238E27FC236}">
                <a16:creationId xmlns:a16="http://schemas.microsoft.com/office/drawing/2014/main" id="{721F817A-BF7E-440D-B296-66D86EDB0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bg1">
              <a:alpha val="89000"/>
            </a:schemeClr>
          </a:solidFill>
          <a:ln w="32707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6B2F1D-6907-96E2-FFE1-EFCC3A645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376" y="1720078"/>
            <a:ext cx="5861106" cy="1439331"/>
          </a:xfrm>
        </p:spPr>
        <p:txBody>
          <a:bodyPr anchor="b">
            <a:normAutofit/>
          </a:bodyPr>
          <a:lstStyle/>
          <a:p>
            <a:r>
              <a:rPr lang="en-IN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78DFC-E097-AB62-9FB4-58444EAF2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4374" y="3311905"/>
            <a:ext cx="5861107" cy="1872345"/>
          </a:xfrm>
        </p:spPr>
        <p:txBody>
          <a:bodyPr>
            <a:normAutofit/>
          </a:bodyPr>
          <a:lstStyle/>
          <a:p>
            <a:pPr marL="254000" marR="701040" indent="-229235">
              <a:lnSpc>
                <a:spcPct val="90000"/>
              </a:lnSpc>
              <a:spcBef>
                <a:spcPts val="345"/>
              </a:spcBef>
              <a:buFont typeface="Arial MT"/>
              <a:buChar char="•"/>
              <a:tabLst>
                <a:tab pos="254635" algn="l"/>
              </a:tabLst>
            </a:pPr>
            <a:r>
              <a:rPr lang="en-US" sz="1100" spc="145" dirty="0">
                <a:latin typeface="Cambria"/>
                <a:cs typeface="Cambria"/>
              </a:rPr>
              <a:t>I </a:t>
            </a:r>
            <a:r>
              <a:rPr lang="en-US" sz="1100" spc="75" dirty="0">
                <a:latin typeface="Cambria"/>
                <a:cs typeface="Cambria"/>
              </a:rPr>
              <a:t>have </a:t>
            </a:r>
            <a:r>
              <a:rPr lang="en-US" sz="1100" spc="15" dirty="0">
                <a:latin typeface="Cambria"/>
                <a:cs typeface="Cambria"/>
              </a:rPr>
              <a:t>followed </a:t>
            </a:r>
            <a:r>
              <a:rPr lang="en-US" sz="1100" spc="120" dirty="0">
                <a:latin typeface="Cambria"/>
                <a:cs typeface="Cambria"/>
              </a:rPr>
              <a:t>a </a:t>
            </a:r>
            <a:r>
              <a:rPr lang="en-US" sz="1100" spc="60" dirty="0">
                <a:latin typeface="Cambria"/>
                <a:cs typeface="Cambria"/>
              </a:rPr>
              <a:t>systematic </a:t>
            </a:r>
            <a:r>
              <a:rPr lang="en-US" sz="1100" spc="65" dirty="0">
                <a:latin typeface="Cambria"/>
                <a:cs typeface="Cambria"/>
              </a:rPr>
              <a:t> </a:t>
            </a:r>
            <a:r>
              <a:rPr lang="en-US" sz="1100" spc="45" dirty="0">
                <a:latin typeface="Cambria"/>
                <a:cs typeface="Cambria"/>
              </a:rPr>
              <a:t>approach </a:t>
            </a:r>
            <a:r>
              <a:rPr lang="en-US" sz="1100" spc="15" dirty="0">
                <a:latin typeface="Cambria"/>
                <a:cs typeface="Cambria"/>
              </a:rPr>
              <a:t>to </a:t>
            </a:r>
            <a:r>
              <a:rPr lang="en-US" sz="1100" spc="70" dirty="0">
                <a:latin typeface="Cambria"/>
                <a:cs typeface="Cambria"/>
              </a:rPr>
              <a:t>analyze </a:t>
            </a:r>
            <a:r>
              <a:rPr lang="en-US" sz="1100" spc="65" dirty="0">
                <a:latin typeface="Cambria"/>
                <a:cs typeface="Cambria"/>
              </a:rPr>
              <a:t>the </a:t>
            </a:r>
            <a:r>
              <a:rPr lang="en-US" sz="1100" spc="60" dirty="0">
                <a:latin typeface="Cambria"/>
                <a:cs typeface="Cambria"/>
              </a:rPr>
              <a:t>loan </a:t>
            </a:r>
            <a:r>
              <a:rPr lang="en-US" sz="1100" spc="-385" dirty="0">
                <a:latin typeface="Cambria"/>
                <a:cs typeface="Cambria"/>
              </a:rPr>
              <a:t> </a:t>
            </a:r>
            <a:r>
              <a:rPr lang="en-US" sz="1100" spc="55" dirty="0">
                <a:latin typeface="Cambria"/>
                <a:cs typeface="Cambria"/>
              </a:rPr>
              <a:t>application</a:t>
            </a:r>
            <a:r>
              <a:rPr lang="en-US" sz="1100" spc="110" dirty="0">
                <a:latin typeface="Cambria"/>
                <a:cs typeface="Cambria"/>
              </a:rPr>
              <a:t> </a:t>
            </a:r>
            <a:r>
              <a:rPr lang="en-US" sz="1100" spc="75" dirty="0">
                <a:latin typeface="Cambria"/>
                <a:cs typeface="Cambria"/>
              </a:rPr>
              <a:t>dataset.</a:t>
            </a:r>
            <a:endParaRPr lang="en-US" sz="1100" dirty="0">
              <a:latin typeface="Cambria"/>
              <a:cs typeface="Cambria"/>
            </a:endParaRPr>
          </a:p>
          <a:p>
            <a:pPr marL="254000" marR="628015" indent="-229235">
              <a:lnSpc>
                <a:spcPct val="90000"/>
              </a:lnSpc>
              <a:spcBef>
                <a:spcPts val="1610"/>
              </a:spcBef>
              <a:buFont typeface="Arial MT"/>
              <a:buChar char="•"/>
              <a:tabLst>
                <a:tab pos="254635" algn="l"/>
              </a:tabLst>
            </a:pPr>
            <a:r>
              <a:rPr lang="en-US" sz="1100" spc="65" dirty="0">
                <a:latin typeface="Cambria"/>
                <a:cs typeface="Cambria"/>
              </a:rPr>
              <a:t>Done </a:t>
            </a:r>
            <a:r>
              <a:rPr lang="en-US" sz="1100" spc="130" dirty="0">
                <a:latin typeface="Cambria"/>
                <a:cs typeface="Cambria"/>
              </a:rPr>
              <a:t>Data </a:t>
            </a:r>
            <a:r>
              <a:rPr lang="en-US" sz="1100" spc="35" dirty="0">
                <a:latin typeface="Cambria"/>
                <a:cs typeface="Cambria"/>
              </a:rPr>
              <a:t>preprocessing </a:t>
            </a:r>
            <a:r>
              <a:rPr lang="en-US" sz="1100" spc="75" dirty="0">
                <a:latin typeface="Cambria"/>
                <a:cs typeface="Cambria"/>
              </a:rPr>
              <a:t>and </a:t>
            </a:r>
            <a:r>
              <a:rPr lang="en-US" sz="1100" spc="-385" dirty="0">
                <a:latin typeface="Cambria"/>
                <a:cs typeface="Cambria"/>
              </a:rPr>
              <a:t> </a:t>
            </a:r>
            <a:r>
              <a:rPr lang="en-US" sz="1100" spc="70" dirty="0">
                <a:latin typeface="Cambria"/>
                <a:cs typeface="Cambria"/>
              </a:rPr>
              <a:t>cleaning</a:t>
            </a:r>
            <a:r>
              <a:rPr lang="en-US" sz="1100" spc="65" dirty="0">
                <a:latin typeface="Cambria"/>
                <a:cs typeface="Cambria"/>
              </a:rPr>
              <a:t> </a:t>
            </a:r>
            <a:r>
              <a:rPr lang="en-US" sz="1100" spc="15" dirty="0">
                <a:latin typeface="Cambria"/>
                <a:cs typeface="Cambria"/>
              </a:rPr>
              <a:t>to</a:t>
            </a:r>
            <a:r>
              <a:rPr lang="en-US" sz="1100" spc="85" dirty="0">
                <a:latin typeface="Cambria"/>
                <a:cs typeface="Cambria"/>
              </a:rPr>
              <a:t> </a:t>
            </a:r>
            <a:r>
              <a:rPr lang="en-US" sz="1100" spc="60" dirty="0">
                <a:latin typeface="Cambria"/>
                <a:cs typeface="Cambria"/>
              </a:rPr>
              <a:t>ensure</a:t>
            </a:r>
            <a:r>
              <a:rPr lang="en-US" sz="1100" spc="75" dirty="0">
                <a:latin typeface="Cambria"/>
                <a:cs typeface="Cambria"/>
              </a:rPr>
              <a:t> </a:t>
            </a:r>
            <a:r>
              <a:rPr lang="en-US" sz="1100" spc="45" dirty="0">
                <a:latin typeface="Cambria"/>
                <a:cs typeface="Cambria"/>
              </a:rPr>
              <a:t>accuracy</a:t>
            </a:r>
          </a:p>
          <a:p>
            <a:pPr marL="254000" marR="628015" indent="-229235">
              <a:lnSpc>
                <a:spcPct val="90000"/>
              </a:lnSpc>
              <a:spcBef>
                <a:spcPts val="1610"/>
              </a:spcBef>
              <a:buFont typeface="Arial MT"/>
              <a:buChar char="•"/>
              <a:tabLst>
                <a:tab pos="254635" algn="l"/>
              </a:tabLst>
            </a:pPr>
            <a:r>
              <a:rPr lang="en-US" sz="1100" spc="45" dirty="0">
                <a:latin typeface="Cambria"/>
              </a:rPr>
              <a:t>Explore and understand the loan application dataset and dela with missing data </a:t>
            </a:r>
          </a:p>
          <a:p>
            <a:pPr marL="254000" marR="628015" indent="-229235">
              <a:lnSpc>
                <a:spcPct val="90000"/>
              </a:lnSpc>
              <a:spcBef>
                <a:spcPts val="1610"/>
              </a:spcBef>
              <a:buFont typeface="Arial MT"/>
              <a:buChar char="•"/>
              <a:tabLst>
                <a:tab pos="254635" algn="l"/>
              </a:tabLst>
            </a:pPr>
            <a:r>
              <a:rPr lang="en-US" sz="1100" spc="45" dirty="0">
                <a:latin typeface="Cambria"/>
              </a:rPr>
              <a:t>Analyze data imbalance to address issues in binary classification </a:t>
            </a:r>
          </a:p>
          <a:p>
            <a:pPr marL="254000" marR="628015" indent="-229235">
              <a:lnSpc>
                <a:spcPct val="90000"/>
              </a:lnSpc>
              <a:spcBef>
                <a:spcPts val="1610"/>
              </a:spcBef>
              <a:buFont typeface="Arial MT"/>
              <a:buChar char="•"/>
              <a:tabLst>
                <a:tab pos="254635" algn="l"/>
              </a:tabLst>
            </a:pPr>
            <a:endParaRPr lang="en-IN" sz="1100" dirty="0"/>
          </a:p>
        </p:txBody>
      </p:sp>
      <p:pic>
        <p:nvPicPr>
          <p:cNvPr id="4" name="Picture 3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BB3824D8-9783-11F5-E1AE-126557A1243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2" y="5680394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338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erson standing next to a computer&#10;&#10;Description automatically generated">
            <a:extLst>
              <a:ext uri="{FF2B5EF4-FFF2-40B4-BE49-F238E27FC236}">
                <a16:creationId xmlns:a16="http://schemas.microsoft.com/office/drawing/2014/main" id="{9946B028-F9A5-A63C-1BA0-3813C1A34C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36" b="26014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CB40A1-DCA0-E768-79C9-54291E096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709" y="3512557"/>
            <a:ext cx="5552090" cy="1191873"/>
          </a:xfrm>
        </p:spPr>
        <p:txBody>
          <a:bodyPr anchor="b">
            <a:normAutofit/>
          </a:bodyPr>
          <a:lstStyle/>
          <a:p>
            <a:r>
              <a:rPr lang="en-IN" sz="3600"/>
              <a:t>TECH STACK USED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52B63-55FF-7B96-7EF7-EDC4A9098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9" y="4811636"/>
            <a:ext cx="5552089" cy="154471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spc="-10"/>
              <a:t>For</a:t>
            </a:r>
            <a:r>
              <a:rPr lang="en-US" sz="1400" spc="50"/>
              <a:t> </a:t>
            </a:r>
            <a:r>
              <a:rPr lang="en-US" sz="1400"/>
              <a:t>this</a:t>
            </a:r>
            <a:r>
              <a:rPr lang="en-US" sz="1400" spc="45"/>
              <a:t> </a:t>
            </a:r>
            <a:r>
              <a:rPr lang="en-US" sz="1400"/>
              <a:t>project,</a:t>
            </a:r>
            <a:r>
              <a:rPr lang="en-US" sz="1400" spc="90"/>
              <a:t> </a:t>
            </a:r>
            <a:r>
              <a:rPr lang="en-US" sz="1400" spc="5"/>
              <a:t>I</a:t>
            </a:r>
            <a:r>
              <a:rPr lang="en-US" sz="1400" spc="15"/>
              <a:t> </a:t>
            </a:r>
            <a:r>
              <a:rPr lang="en-US" sz="1400" spc="-5"/>
              <a:t>utilized</a:t>
            </a:r>
            <a:r>
              <a:rPr lang="en-US" sz="1400" spc="170"/>
              <a:t> </a:t>
            </a:r>
            <a:r>
              <a:rPr lang="en-US" sz="1400" spc="-10"/>
              <a:t>Excel</a:t>
            </a:r>
            <a:r>
              <a:rPr lang="en-US" sz="1400" spc="55"/>
              <a:t> </a:t>
            </a:r>
            <a:r>
              <a:rPr lang="en-US" sz="1400" spc="10"/>
              <a:t>software</a:t>
            </a:r>
            <a:r>
              <a:rPr lang="en-US" sz="1400"/>
              <a:t> </a:t>
            </a:r>
            <a:r>
              <a:rPr lang="en-US" sz="1400" spc="5"/>
              <a:t>along</a:t>
            </a:r>
            <a:r>
              <a:rPr lang="en-US" sz="1400" spc="120"/>
              <a:t> </a:t>
            </a:r>
            <a:r>
              <a:rPr lang="en-US" sz="1400" spc="5"/>
              <a:t>with</a:t>
            </a:r>
            <a:r>
              <a:rPr lang="en-US" sz="1400" spc="20"/>
              <a:t> </a:t>
            </a:r>
            <a:r>
              <a:rPr lang="en-US" sz="1400" spc="10"/>
              <a:t>charts, </a:t>
            </a:r>
            <a:r>
              <a:rPr lang="en-US" sz="1400" spc="-400"/>
              <a:t> </a:t>
            </a:r>
            <a:r>
              <a:rPr lang="en-US" sz="1400" spc="10"/>
              <a:t>and</a:t>
            </a:r>
            <a:r>
              <a:rPr lang="en-US" sz="1400" spc="15"/>
              <a:t> macros.</a:t>
            </a:r>
            <a:r>
              <a:rPr lang="en-US" sz="1400" spc="10"/>
              <a:t> </a:t>
            </a:r>
            <a:r>
              <a:rPr lang="en-US" sz="1400"/>
              <a:t>Excel's</a:t>
            </a:r>
            <a:r>
              <a:rPr lang="en-US" sz="1400" spc="40"/>
              <a:t> </a:t>
            </a:r>
            <a:r>
              <a:rPr lang="en-US" sz="1400"/>
              <a:t>pivot</a:t>
            </a:r>
            <a:r>
              <a:rPr lang="en-US" sz="1400" spc="80"/>
              <a:t> </a:t>
            </a:r>
            <a:r>
              <a:rPr lang="en-US" sz="1400"/>
              <a:t>tables</a:t>
            </a:r>
            <a:r>
              <a:rPr lang="en-US" sz="1400" spc="114"/>
              <a:t> </a:t>
            </a:r>
            <a:r>
              <a:rPr lang="en-US" sz="1400" spc="5"/>
              <a:t>allowed</a:t>
            </a:r>
            <a:r>
              <a:rPr lang="en-US" sz="1400" spc="20"/>
              <a:t> </a:t>
            </a:r>
            <a:r>
              <a:rPr lang="en-US" sz="1400" spc="15"/>
              <a:t>me</a:t>
            </a:r>
            <a:r>
              <a:rPr lang="en-US" sz="1400" spc="75"/>
              <a:t> </a:t>
            </a:r>
            <a:r>
              <a:rPr lang="en-US" sz="1400" spc="-5"/>
              <a:t>to</a:t>
            </a:r>
            <a:r>
              <a:rPr lang="en-US" sz="1400" spc="10"/>
              <a:t> efficiently</a:t>
            </a:r>
            <a:r>
              <a:rPr lang="en-US" sz="1400" spc="5"/>
              <a:t> </a:t>
            </a:r>
            <a:r>
              <a:rPr lang="en-US" sz="1400" spc="-5"/>
              <a:t>analyze</a:t>
            </a:r>
            <a:r>
              <a:rPr lang="en-US" sz="1400" spc="145"/>
              <a:t> </a:t>
            </a:r>
            <a:r>
              <a:rPr lang="en-US" sz="1400" spc="10"/>
              <a:t>and </a:t>
            </a:r>
            <a:r>
              <a:rPr lang="en-US" sz="1400" spc="15"/>
              <a:t> </a:t>
            </a:r>
            <a:r>
              <a:rPr lang="en-US" sz="1400" spc="5"/>
              <a:t>summarize</a:t>
            </a:r>
            <a:r>
              <a:rPr lang="en-US" sz="1400" spc="65"/>
              <a:t> </a:t>
            </a:r>
            <a:r>
              <a:rPr lang="en-US" sz="1400" spc="45"/>
              <a:t> </a:t>
            </a:r>
            <a:r>
              <a:rPr lang="en-US" sz="1400"/>
              <a:t>data,</a:t>
            </a:r>
            <a:r>
              <a:rPr lang="en-US" sz="1400" spc="85"/>
              <a:t> </a:t>
            </a:r>
            <a:r>
              <a:rPr lang="en-US" sz="1400" spc="15"/>
              <a:t>while</a:t>
            </a:r>
            <a:r>
              <a:rPr lang="en-US" sz="1400" spc="-5"/>
              <a:t> the</a:t>
            </a:r>
            <a:r>
              <a:rPr lang="en-US" sz="1400" spc="70"/>
              <a:t> </a:t>
            </a:r>
            <a:r>
              <a:rPr lang="en-US" sz="1400" spc="10"/>
              <a:t>charts</a:t>
            </a:r>
            <a:r>
              <a:rPr lang="en-US" sz="1400" spc="40"/>
              <a:t> </a:t>
            </a:r>
            <a:r>
              <a:rPr lang="en-US" sz="1400" spc="-5"/>
              <a:t>helped</a:t>
            </a:r>
            <a:r>
              <a:rPr lang="en-US" sz="1400" spc="165"/>
              <a:t> </a:t>
            </a:r>
            <a:r>
              <a:rPr lang="en-US" sz="1400" spc="15"/>
              <a:t>in </a:t>
            </a:r>
            <a:r>
              <a:rPr lang="en-US" sz="1400" spc="10"/>
              <a:t>visually </a:t>
            </a:r>
            <a:r>
              <a:rPr lang="en-US" sz="1400" spc="15"/>
              <a:t> </a:t>
            </a:r>
            <a:r>
              <a:rPr lang="en-US" sz="1400"/>
              <a:t>representing</a:t>
            </a:r>
            <a:r>
              <a:rPr lang="en-US" sz="1400" spc="5"/>
              <a:t> </a:t>
            </a:r>
            <a:r>
              <a:rPr lang="en-US" sz="1400" spc="-5"/>
              <a:t>the </a:t>
            </a:r>
            <a:r>
              <a:rPr lang="en-US" sz="1400"/>
              <a:t>information. The </a:t>
            </a:r>
            <a:r>
              <a:rPr lang="en-US" sz="1400" spc="-405"/>
              <a:t> </a:t>
            </a:r>
            <a:r>
              <a:rPr lang="en-US" sz="1400" spc="5"/>
              <a:t>combination</a:t>
            </a:r>
            <a:r>
              <a:rPr lang="en-US" sz="1400" spc="90"/>
              <a:t> </a:t>
            </a:r>
            <a:r>
              <a:rPr lang="en-US" sz="1400"/>
              <a:t>of</a:t>
            </a:r>
            <a:r>
              <a:rPr lang="en-US" sz="1400" spc="60"/>
              <a:t> </a:t>
            </a:r>
            <a:r>
              <a:rPr lang="en-US" sz="1400" spc="-5"/>
              <a:t>these</a:t>
            </a:r>
            <a:r>
              <a:rPr lang="en-US" sz="1400" spc="70"/>
              <a:t> </a:t>
            </a:r>
            <a:r>
              <a:rPr lang="en-US" sz="1400"/>
              <a:t>tools</a:t>
            </a:r>
            <a:r>
              <a:rPr lang="en-US" sz="1400" spc="120"/>
              <a:t> </a:t>
            </a:r>
            <a:r>
              <a:rPr lang="en-US" sz="1400" spc="15"/>
              <a:t>in</a:t>
            </a:r>
            <a:r>
              <a:rPr lang="en-US" sz="1400" spc="-55"/>
              <a:t> </a:t>
            </a:r>
            <a:r>
              <a:rPr lang="en-US" sz="1400" spc="-10"/>
              <a:t>Excel</a:t>
            </a:r>
            <a:r>
              <a:rPr lang="en-US" sz="1400" spc="125"/>
              <a:t> </a:t>
            </a:r>
            <a:r>
              <a:rPr lang="en-US" sz="1400" spc="-5"/>
              <a:t>proved</a:t>
            </a:r>
            <a:r>
              <a:rPr lang="en-US" sz="1400" spc="90"/>
              <a:t> </a:t>
            </a:r>
            <a:r>
              <a:rPr lang="en-US" sz="1400" spc="-5"/>
              <a:t>to</a:t>
            </a:r>
            <a:r>
              <a:rPr lang="en-US" sz="1400" spc="15"/>
              <a:t> </a:t>
            </a:r>
            <a:r>
              <a:rPr lang="en-US" sz="1400" spc="5"/>
              <a:t>be</a:t>
            </a:r>
            <a:r>
              <a:rPr lang="en-US" sz="1400" spc="70"/>
              <a:t> </a:t>
            </a:r>
            <a:r>
              <a:rPr lang="en-US" sz="1400"/>
              <a:t>instrumental</a:t>
            </a:r>
            <a:r>
              <a:rPr lang="en-US" sz="1400" spc="125"/>
              <a:t> </a:t>
            </a:r>
            <a:r>
              <a:rPr lang="en-US" sz="1400" spc="15"/>
              <a:t>in </a:t>
            </a:r>
            <a:r>
              <a:rPr lang="en-US" sz="1400" spc="20"/>
              <a:t> </a:t>
            </a:r>
            <a:r>
              <a:rPr lang="en-US" sz="1400" spc="5"/>
              <a:t>conducting</a:t>
            </a:r>
            <a:r>
              <a:rPr lang="en-US" sz="1400" spc="114"/>
              <a:t> </a:t>
            </a:r>
            <a:r>
              <a:rPr lang="en-US" sz="1400"/>
              <a:t>data</a:t>
            </a:r>
            <a:r>
              <a:rPr lang="en-US" sz="1400" spc="35"/>
              <a:t> </a:t>
            </a:r>
            <a:r>
              <a:rPr lang="en-US" sz="1400" spc="10"/>
              <a:t>analysis</a:t>
            </a:r>
            <a:r>
              <a:rPr lang="en-US" sz="1400" spc="40"/>
              <a:t> </a:t>
            </a:r>
            <a:r>
              <a:rPr lang="en-US" sz="1400" spc="10"/>
              <a:t>and</a:t>
            </a:r>
            <a:r>
              <a:rPr lang="en-US" sz="1400" spc="95"/>
              <a:t> </a:t>
            </a:r>
            <a:r>
              <a:rPr lang="en-US" sz="1400"/>
              <a:t>presenting</a:t>
            </a:r>
            <a:r>
              <a:rPr lang="en-US" sz="1400" spc="114"/>
              <a:t> </a:t>
            </a:r>
            <a:r>
              <a:rPr lang="en-US" sz="1400" spc="-5"/>
              <a:t>the</a:t>
            </a:r>
            <a:r>
              <a:rPr lang="en-US" sz="1400" spc="75"/>
              <a:t> </a:t>
            </a:r>
            <a:r>
              <a:rPr lang="en-US" sz="1400" spc="10"/>
              <a:t>findings</a:t>
            </a:r>
            <a:r>
              <a:rPr lang="en-US" sz="1400" spc="40"/>
              <a:t> </a:t>
            </a:r>
            <a:r>
              <a:rPr lang="en-US" sz="1400" spc="-20"/>
              <a:t>effectively.</a:t>
            </a:r>
          </a:p>
          <a:p>
            <a:pPr>
              <a:lnSpc>
                <a:spcPct val="90000"/>
              </a:lnSpc>
            </a:pPr>
            <a:endParaRPr lang="en-IN" sz="1400"/>
          </a:p>
        </p:txBody>
      </p:sp>
      <p:pic>
        <p:nvPicPr>
          <p:cNvPr id="5" name="Picture 4" descr="A graphic design on a graph paper&#10;&#10;Description automatically generated">
            <a:extLst>
              <a:ext uri="{FF2B5EF4-FFF2-40B4-BE49-F238E27FC236}">
                <a16:creationId xmlns:a16="http://schemas.microsoft.com/office/drawing/2014/main" id="{968A5E42-2AF7-7F32-F842-DFDD64CCD8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19" y="5317425"/>
            <a:ext cx="1540565" cy="154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02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7B7366-37C8-497F-8B24-C0D854C7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F071E3-BAF1-C7AD-734A-0BD31824B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474167" cy="1325563"/>
          </a:xfrm>
        </p:spPr>
        <p:txBody>
          <a:bodyPr>
            <a:normAutofit/>
          </a:bodyPr>
          <a:lstStyle/>
          <a:p>
            <a:r>
              <a:rPr lang="en-IN" dirty="0"/>
              <a:t>INSIGHTS</a:t>
            </a:r>
          </a:p>
        </p:txBody>
      </p:sp>
      <p:pic>
        <p:nvPicPr>
          <p:cNvPr id="5" name="Picture 4" descr="A person working on a computer&#10;&#10;Description automatically generated">
            <a:extLst>
              <a:ext uri="{FF2B5EF4-FFF2-40B4-BE49-F238E27FC236}">
                <a16:creationId xmlns:a16="http://schemas.microsoft.com/office/drawing/2014/main" id="{D6F6F573-2066-5CD5-3274-893C356FDB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06" r="2" b="3510"/>
          <a:stretch/>
        </p:blipFill>
        <p:spPr>
          <a:xfrm>
            <a:off x="1129323" y="2013626"/>
            <a:ext cx="4488714" cy="3576825"/>
          </a:xfrm>
          <a:custGeom>
            <a:avLst/>
            <a:gdLst/>
            <a:ahLst/>
            <a:cxnLst/>
            <a:rect l="l" t="t" r="r" b="b"/>
            <a:pathLst>
              <a:path w="4488714" h="3576825">
                <a:moveTo>
                  <a:pt x="713492" y="15"/>
                </a:moveTo>
                <a:cubicBezTo>
                  <a:pt x="723739" y="278"/>
                  <a:pt x="734339" y="3967"/>
                  <a:pt x="743942" y="5139"/>
                </a:cubicBezTo>
                <a:cubicBezTo>
                  <a:pt x="955929" y="31374"/>
                  <a:pt x="1167914" y="59717"/>
                  <a:pt x="1380134" y="84780"/>
                </a:cubicBezTo>
                <a:cubicBezTo>
                  <a:pt x="1578535" y="108204"/>
                  <a:pt x="1778340" y="113591"/>
                  <a:pt x="1977677" y="125771"/>
                </a:cubicBezTo>
                <a:cubicBezTo>
                  <a:pt x="2218942" y="140529"/>
                  <a:pt x="2459740" y="161377"/>
                  <a:pt x="2699600" y="194169"/>
                </a:cubicBezTo>
                <a:cubicBezTo>
                  <a:pt x="2866144" y="217126"/>
                  <a:pt x="3034328" y="233053"/>
                  <a:pt x="3203214" y="214783"/>
                </a:cubicBezTo>
                <a:cubicBezTo>
                  <a:pt x="3211646" y="213845"/>
                  <a:pt x="3221250" y="210801"/>
                  <a:pt x="3228277" y="213845"/>
                </a:cubicBezTo>
                <a:cubicBezTo>
                  <a:pt x="3310262" y="248045"/>
                  <a:pt x="3399740" y="223449"/>
                  <a:pt x="3484768" y="244999"/>
                </a:cubicBezTo>
                <a:cubicBezTo>
                  <a:pt x="3462984" y="328154"/>
                  <a:pt x="3369523" y="321361"/>
                  <a:pt x="3316820" y="378984"/>
                </a:cubicBezTo>
                <a:cubicBezTo>
                  <a:pt x="3402785" y="401939"/>
                  <a:pt x="3480084" y="425129"/>
                  <a:pt x="3558554" y="442462"/>
                </a:cubicBezTo>
                <a:cubicBezTo>
                  <a:pt x="3641709" y="460733"/>
                  <a:pt x="3712214" y="510158"/>
                  <a:pt x="3793494" y="532176"/>
                </a:cubicBezTo>
                <a:cubicBezTo>
                  <a:pt x="3810829" y="536861"/>
                  <a:pt x="3831676" y="553257"/>
                  <a:pt x="3837766" y="569186"/>
                </a:cubicBezTo>
                <a:cubicBezTo>
                  <a:pt x="3857442" y="620719"/>
                  <a:pt x="4250260" y="765244"/>
                  <a:pt x="4203881" y="811154"/>
                </a:cubicBezTo>
                <a:cubicBezTo>
                  <a:pt x="4184673" y="830128"/>
                  <a:pt x="4159844" y="843714"/>
                  <a:pt x="4133843" y="862453"/>
                </a:cubicBezTo>
                <a:cubicBezTo>
                  <a:pt x="4172962" y="897823"/>
                  <a:pt x="4216998" y="913283"/>
                  <a:pt x="4263846" y="923823"/>
                </a:cubicBezTo>
                <a:cubicBezTo>
                  <a:pt x="4277901" y="927103"/>
                  <a:pt x="4291721" y="933661"/>
                  <a:pt x="4293126" y="949590"/>
                </a:cubicBezTo>
                <a:cubicBezTo>
                  <a:pt x="4294531" y="966220"/>
                  <a:pt x="4280242" y="972778"/>
                  <a:pt x="4268297" y="980509"/>
                </a:cubicBezTo>
                <a:cubicBezTo>
                  <a:pt x="4251666" y="991283"/>
                  <a:pt x="4235503" y="1000654"/>
                  <a:pt x="4214422" y="1002059"/>
                </a:cubicBezTo>
                <a:cubicBezTo>
                  <a:pt x="4179754" y="1004167"/>
                  <a:pt x="4163124" y="1034149"/>
                  <a:pt x="4142980" y="1056636"/>
                </a:cubicBezTo>
                <a:cubicBezTo>
                  <a:pt x="4131736" y="1069286"/>
                  <a:pt x="4126114" y="1094817"/>
                  <a:pt x="4145790" y="1099268"/>
                </a:cubicBezTo>
                <a:cubicBezTo>
                  <a:pt x="4193106" y="1110043"/>
                  <a:pt x="4189358" y="1141197"/>
                  <a:pt x="4188188" y="1176567"/>
                </a:cubicBezTo>
                <a:cubicBezTo>
                  <a:pt x="4186548" y="1220370"/>
                  <a:pt x="4158673" y="1240514"/>
                  <a:pt x="4124474" y="1257380"/>
                </a:cubicBezTo>
                <a:cubicBezTo>
                  <a:pt x="4112762" y="1263235"/>
                  <a:pt x="4096132" y="1263000"/>
                  <a:pt x="4091680" y="1281271"/>
                </a:cubicBezTo>
                <a:cubicBezTo>
                  <a:pt x="4110888" y="1298606"/>
                  <a:pt x="4134312" y="1284551"/>
                  <a:pt x="4154926" y="1289469"/>
                </a:cubicBezTo>
                <a:cubicBezTo>
                  <a:pt x="4172025" y="1293452"/>
                  <a:pt x="4200368" y="1291344"/>
                  <a:pt x="4176944" y="1323200"/>
                </a:cubicBezTo>
                <a:cubicBezTo>
                  <a:pt x="4170150" y="1332335"/>
                  <a:pt x="4178114" y="1339363"/>
                  <a:pt x="4186782" y="1340066"/>
                </a:cubicBezTo>
                <a:cubicBezTo>
                  <a:pt x="4256117" y="1347327"/>
                  <a:pt x="4224260" y="1411743"/>
                  <a:pt x="4246513" y="1445708"/>
                </a:cubicBezTo>
                <a:cubicBezTo>
                  <a:pt x="4252602" y="1455076"/>
                  <a:pt x="4246044" y="1471239"/>
                  <a:pt x="4236440" y="1475221"/>
                </a:cubicBezTo>
                <a:cubicBezTo>
                  <a:pt x="4175069" y="1501456"/>
                  <a:pt x="4166637" y="1563998"/>
                  <a:pt x="4136888" y="1617873"/>
                </a:cubicBezTo>
                <a:cubicBezTo>
                  <a:pt x="4169214" y="1639188"/>
                  <a:pt x="4207863" y="1643873"/>
                  <a:pt x="4242764" y="1657693"/>
                </a:cubicBezTo>
                <a:cubicBezTo>
                  <a:pt x="4279072" y="1672216"/>
                  <a:pt x="4279072" y="1682991"/>
                  <a:pt x="4249089" y="1725153"/>
                </a:cubicBezTo>
                <a:cubicBezTo>
                  <a:pt x="4327090" y="1734290"/>
                  <a:pt x="4327090" y="1734290"/>
                  <a:pt x="4302964" y="1800579"/>
                </a:cubicBezTo>
                <a:cubicBezTo>
                  <a:pt x="4368318" y="1806669"/>
                  <a:pt x="4411417" y="1838057"/>
                  <a:pt x="4421488" y="1906689"/>
                </a:cubicBezTo>
                <a:cubicBezTo>
                  <a:pt x="4426408" y="1939951"/>
                  <a:pt x="4455922" y="1955644"/>
                  <a:pt x="4488714" y="1977897"/>
                </a:cubicBezTo>
                <a:cubicBezTo>
                  <a:pt x="4447958" y="1999448"/>
                  <a:pt x="4420318" y="2044421"/>
                  <a:pt x="4372767" y="1996870"/>
                </a:cubicBezTo>
                <a:cubicBezTo>
                  <a:pt x="4355434" y="1979537"/>
                  <a:pt x="4357072" y="2001555"/>
                  <a:pt x="4354731" y="2007880"/>
                </a:cubicBezTo>
                <a:cubicBezTo>
                  <a:pt x="4349110" y="2023339"/>
                  <a:pt x="4360820" y="2033646"/>
                  <a:pt x="4368551" y="2045357"/>
                </a:cubicBezTo>
                <a:cubicBezTo>
                  <a:pt x="4376046" y="2057070"/>
                  <a:pt x="4384948" y="2069484"/>
                  <a:pt x="4387056" y="2082603"/>
                </a:cubicBezTo>
                <a:cubicBezTo>
                  <a:pt x="4388460" y="2091738"/>
                  <a:pt x="4381668" y="2105088"/>
                  <a:pt x="4374173" y="2111882"/>
                </a:cubicBezTo>
                <a:cubicBezTo>
                  <a:pt x="4334820" y="2147720"/>
                  <a:pt x="4358244" y="2228299"/>
                  <a:pt x="4283756" y="2238606"/>
                </a:cubicBezTo>
                <a:cubicBezTo>
                  <a:pt x="4250260" y="2243289"/>
                  <a:pt x="4234098" y="2272804"/>
                  <a:pt x="4209503" y="2288966"/>
                </a:cubicBezTo>
                <a:cubicBezTo>
                  <a:pt x="4124006" y="2345418"/>
                  <a:pt x="4066851" y="2418032"/>
                  <a:pt x="4040383" y="2517817"/>
                </a:cubicBezTo>
                <a:cubicBezTo>
                  <a:pt x="4033122" y="2545457"/>
                  <a:pt x="4005246" y="2567711"/>
                  <a:pt x="3987210" y="2592071"/>
                </a:cubicBezTo>
                <a:cubicBezTo>
                  <a:pt x="3995878" y="2609873"/>
                  <a:pt x="4043193" y="2571458"/>
                  <a:pt x="4026563" y="2618305"/>
                </a:cubicBezTo>
                <a:cubicBezTo>
                  <a:pt x="4013914" y="2653442"/>
                  <a:pt x="3981588" y="2675226"/>
                  <a:pt x="3951137" y="2696074"/>
                </a:cubicBezTo>
                <a:cubicBezTo>
                  <a:pt x="3916470" y="2719731"/>
                  <a:pt x="3878055" y="2738704"/>
                  <a:pt x="3862360" y="2782506"/>
                </a:cubicBezTo>
                <a:cubicBezTo>
                  <a:pt x="3859081" y="2791877"/>
                  <a:pt x="3848540" y="2801714"/>
                  <a:pt x="3839172" y="2805463"/>
                </a:cubicBezTo>
                <a:cubicBezTo>
                  <a:pt x="3350549" y="3576343"/>
                  <a:pt x="2147734" y="3581495"/>
                  <a:pt x="2009066" y="3576107"/>
                </a:cubicBezTo>
                <a:cubicBezTo>
                  <a:pt x="1841116" y="3569315"/>
                  <a:pt x="1682302" y="3521764"/>
                  <a:pt x="1526534" y="3462502"/>
                </a:cubicBezTo>
                <a:cubicBezTo>
                  <a:pt x="1460712" y="3437439"/>
                  <a:pt x="1399577" y="3401835"/>
                  <a:pt x="1335628" y="3374195"/>
                </a:cubicBezTo>
                <a:cubicBezTo>
                  <a:pt x="1247321" y="3336013"/>
                  <a:pt x="1179158" y="3263165"/>
                  <a:pt x="1091084" y="3232479"/>
                </a:cubicBezTo>
                <a:cubicBezTo>
                  <a:pt x="1000434" y="3200857"/>
                  <a:pt x="922901" y="3143000"/>
                  <a:pt x="829673" y="3118405"/>
                </a:cubicBezTo>
                <a:cubicBezTo>
                  <a:pt x="780484" y="3105288"/>
                  <a:pt x="732933" y="3081631"/>
                  <a:pt x="740662" y="3013935"/>
                </a:cubicBezTo>
                <a:cubicBezTo>
                  <a:pt x="742771" y="2994727"/>
                  <a:pt x="729888" y="2979034"/>
                  <a:pt x="709509" y="2984656"/>
                </a:cubicBezTo>
                <a:cubicBezTo>
                  <a:pt x="670626" y="2995196"/>
                  <a:pt x="653058" y="2967321"/>
                  <a:pt x="631507" y="2946474"/>
                </a:cubicBezTo>
                <a:cubicBezTo>
                  <a:pt x="593093" y="2909465"/>
                  <a:pt x="556552" y="2870113"/>
                  <a:pt x="495415" y="2864022"/>
                </a:cubicBezTo>
                <a:cubicBezTo>
                  <a:pt x="507126" y="2834976"/>
                  <a:pt x="527037" y="2839193"/>
                  <a:pt x="545308" y="2845283"/>
                </a:cubicBezTo>
                <a:cubicBezTo>
                  <a:pt x="593327" y="2861212"/>
                  <a:pt x="640877" y="2879248"/>
                  <a:pt x="688896" y="2895176"/>
                </a:cubicBezTo>
                <a:cubicBezTo>
                  <a:pt x="720284" y="2905483"/>
                  <a:pt x="751438" y="2920006"/>
                  <a:pt x="793367" y="2908527"/>
                </a:cubicBezTo>
                <a:cubicBezTo>
                  <a:pt x="757294" y="2849968"/>
                  <a:pt x="695923" y="2839427"/>
                  <a:pt x="646265" y="2821391"/>
                </a:cubicBezTo>
                <a:cubicBezTo>
                  <a:pt x="584192" y="2798670"/>
                  <a:pt x="547651" y="2755803"/>
                  <a:pt x="503847" y="2708019"/>
                </a:cubicBezTo>
                <a:cubicBezTo>
                  <a:pt x="549524" y="2696541"/>
                  <a:pt x="577867" y="2731678"/>
                  <a:pt x="613705" y="2729803"/>
                </a:cubicBezTo>
                <a:cubicBezTo>
                  <a:pt x="615580" y="2723714"/>
                  <a:pt x="618859" y="2714813"/>
                  <a:pt x="618390" y="2714577"/>
                </a:cubicBezTo>
                <a:cubicBezTo>
                  <a:pt x="559831" y="2688343"/>
                  <a:pt x="532425" y="2639153"/>
                  <a:pt x="523289" y="2579656"/>
                </a:cubicBezTo>
                <a:cubicBezTo>
                  <a:pt x="518605" y="2548972"/>
                  <a:pt x="497289" y="2539368"/>
                  <a:pt x="476207" y="2525313"/>
                </a:cubicBezTo>
                <a:cubicBezTo>
                  <a:pt x="402656" y="2475421"/>
                  <a:pt x="324889" y="2430213"/>
                  <a:pt x="264455" y="2361581"/>
                </a:cubicBezTo>
                <a:cubicBezTo>
                  <a:pt x="334259" y="2370716"/>
                  <a:pt x="390242" y="2415455"/>
                  <a:pt x="465433" y="2434663"/>
                </a:cubicBezTo>
                <a:cubicBezTo>
                  <a:pt x="405702" y="2359238"/>
                  <a:pt x="328402" y="2321058"/>
                  <a:pt x="257897" y="2275380"/>
                </a:cubicBezTo>
                <a:cubicBezTo>
                  <a:pt x="225806" y="2254533"/>
                  <a:pt x="196059" y="2227830"/>
                  <a:pt x="157174" y="2216586"/>
                </a:cubicBezTo>
                <a:cubicBezTo>
                  <a:pt x="143354" y="2212604"/>
                  <a:pt x="120633" y="2204172"/>
                  <a:pt x="131643" y="2181919"/>
                </a:cubicBezTo>
                <a:cubicBezTo>
                  <a:pt x="141011" y="2163415"/>
                  <a:pt x="159516" y="2169035"/>
                  <a:pt x="176382" y="2174423"/>
                </a:cubicBezTo>
                <a:cubicBezTo>
                  <a:pt x="216905" y="2187776"/>
                  <a:pt x="258834" y="2188009"/>
                  <a:pt x="313646" y="2187776"/>
                </a:cubicBezTo>
                <a:cubicBezTo>
                  <a:pt x="267735" y="2126639"/>
                  <a:pt x="183643" y="2144910"/>
                  <a:pt x="144292" y="2080728"/>
                </a:cubicBezTo>
                <a:cubicBezTo>
                  <a:pt x="193481" y="2069484"/>
                  <a:pt x="231428" y="2092674"/>
                  <a:pt x="271249" y="2097124"/>
                </a:cubicBezTo>
                <a:cubicBezTo>
                  <a:pt x="307321" y="2101106"/>
                  <a:pt x="316222" y="2090332"/>
                  <a:pt x="307790" y="2054961"/>
                </a:cubicBezTo>
                <a:cubicBezTo>
                  <a:pt x="294673" y="1999915"/>
                  <a:pt x="314349" y="1971806"/>
                  <a:pt x="366818" y="1986798"/>
                </a:cubicBezTo>
                <a:cubicBezTo>
                  <a:pt x="415539" y="2000852"/>
                  <a:pt x="420692" y="1980240"/>
                  <a:pt x="407575" y="1948852"/>
                </a:cubicBezTo>
                <a:cubicBezTo>
                  <a:pt x="388836" y="1903176"/>
                  <a:pt x="410151" y="1867805"/>
                  <a:pt x="424674" y="1829390"/>
                </a:cubicBezTo>
                <a:cubicBezTo>
                  <a:pt x="446928" y="1770831"/>
                  <a:pt x="437558" y="1742253"/>
                  <a:pt x="389539" y="1698685"/>
                </a:cubicBezTo>
                <a:cubicBezTo>
                  <a:pt x="362602" y="1674323"/>
                  <a:pt x="333557" y="1653711"/>
                  <a:pt x="294438" y="1632630"/>
                </a:cubicBezTo>
                <a:cubicBezTo>
                  <a:pt x="384620" y="1621152"/>
                  <a:pt x="289988" y="1582503"/>
                  <a:pt x="321844" y="1558376"/>
                </a:cubicBezTo>
                <a:cubicBezTo>
                  <a:pt x="385557" y="1548538"/>
                  <a:pt x="437558" y="1625368"/>
                  <a:pt x="524227" y="1603350"/>
                </a:cubicBezTo>
                <a:cubicBezTo>
                  <a:pt x="417179" y="1536825"/>
                  <a:pt x="298889" y="1515041"/>
                  <a:pt x="221356" y="1426500"/>
                </a:cubicBezTo>
                <a:cubicBezTo>
                  <a:pt x="239158" y="1406355"/>
                  <a:pt x="256960" y="1425094"/>
                  <a:pt x="272186" y="1417599"/>
                </a:cubicBezTo>
                <a:cubicBezTo>
                  <a:pt x="271717" y="1412914"/>
                  <a:pt x="272889" y="1405886"/>
                  <a:pt x="270077" y="1403779"/>
                </a:cubicBezTo>
                <a:cubicBezTo>
                  <a:pt x="212221" y="1355525"/>
                  <a:pt x="211283" y="1354355"/>
                  <a:pt x="273356" y="1318749"/>
                </a:cubicBezTo>
                <a:cubicBezTo>
                  <a:pt x="295141" y="1306335"/>
                  <a:pt x="293267" y="1295325"/>
                  <a:pt x="281790" y="1279632"/>
                </a:cubicBezTo>
                <a:cubicBezTo>
                  <a:pt x="273590" y="1268622"/>
                  <a:pt x="263753" y="1258784"/>
                  <a:pt x="268438" y="1234657"/>
                </a:cubicBezTo>
                <a:cubicBezTo>
                  <a:pt x="302402" y="1265578"/>
                  <a:pt x="466603" y="1255505"/>
                  <a:pt x="495649" y="1252226"/>
                </a:cubicBezTo>
                <a:cubicBezTo>
                  <a:pt x="528208" y="1248713"/>
                  <a:pt x="560299" y="1233721"/>
                  <a:pt x="594497" y="1241919"/>
                </a:cubicBezTo>
                <a:cubicBezTo>
                  <a:pt x="621903" y="1248479"/>
                  <a:pt x="748860" y="1311957"/>
                  <a:pt x="766898" y="1239109"/>
                </a:cubicBezTo>
                <a:cubicBezTo>
                  <a:pt x="767835" y="1235595"/>
                  <a:pt x="819132" y="1243794"/>
                  <a:pt x="846773" y="1247776"/>
                </a:cubicBezTo>
                <a:cubicBezTo>
                  <a:pt x="871134" y="1251055"/>
                  <a:pt x="898540" y="1265578"/>
                  <a:pt x="914936" y="1236532"/>
                </a:cubicBezTo>
                <a:cubicBezTo>
                  <a:pt x="924540" y="1219433"/>
                  <a:pt x="884954" y="1186405"/>
                  <a:pt x="849584" y="1183594"/>
                </a:cubicBezTo>
                <a:cubicBezTo>
                  <a:pt x="818898" y="1181017"/>
                  <a:pt x="786807" y="1177269"/>
                  <a:pt x="757528" y="1184296"/>
                </a:cubicBezTo>
                <a:cubicBezTo>
                  <a:pt x="721456" y="1192730"/>
                  <a:pt x="702014" y="1179144"/>
                  <a:pt x="691941" y="1149864"/>
                </a:cubicBezTo>
                <a:cubicBezTo>
                  <a:pt x="680698" y="1117539"/>
                  <a:pt x="659147" y="1102547"/>
                  <a:pt x="629400" y="1087555"/>
                </a:cubicBezTo>
                <a:cubicBezTo>
                  <a:pt x="557253" y="1051250"/>
                  <a:pt x="487920" y="1009321"/>
                  <a:pt x="408747" y="988239"/>
                </a:cubicBezTo>
                <a:cubicBezTo>
                  <a:pt x="393052" y="984022"/>
                  <a:pt x="375719" y="978400"/>
                  <a:pt x="368458" y="950527"/>
                </a:cubicBezTo>
                <a:cubicBezTo>
                  <a:pt x="582786" y="992220"/>
                  <a:pt x="778141" y="1100908"/>
                  <a:pt x="999262" y="1094583"/>
                </a:cubicBezTo>
                <a:cubicBezTo>
                  <a:pt x="938829" y="1060149"/>
                  <a:pt x="868792" y="1058276"/>
                  <a:pt x="804376" y="1034149"/>
                </a:cubicBezTo>
                <a:cubicBezTo>
                  <a:pt x="850053" y="1016113"/>
                  <a:pt x="892918" y="1034852"/>
                  <a:pt x="936252" y="1045159"/>
                </a:cubicBezTo>
                <a:cubicBezTo>
                  <a:pt x="972559" y="1053591"/>
                  <a:pt x="1005353" y="1054997"/>
                  <a:pt x="1009335" y="1004636"/>
                </a:cubicBezTo>
                <a:cubicBezTo>
                  <a:pt x="1007929" y="1001356"/>
                  <a:pt x="1008163" y="997141"/>
                  <a:pt x="1008398" y="993158"/>
                </a:cubicBezTo>
                <a:cubicBezTo>
                  <a:pt x="996216" y="972311"/>
                  <a:pt x="977244" y="961536"/>
                  <a:pt x="954757" y="955445"/>
                </a:cubicBezTo>
                <a:cubicBezTo>
                  <a:pt x="941171" y="951697"/>
                  <a:pt x="923135" y="946075"/>
                  <a:pt x="923368" y="931085"/>
                </a:cubicBezTo>
                <a:cubicBezTo>
                  <a:pt x="924071" y="875570"/>
                  <a:pt x="880738" y="859407"/>
                  <a:pt x="837403" y="843245"/>
                </a:cubicBezTo>
                <a:cubicBezTo>
                  <a:pt x="861530" y="815605"/>
                  <a:pt x="880503" y="835983"/>
                  <a:pt x="898774" y="833876"/>
                </a:cubicBezTo>
                <a:cubicBezTo>
                  <a:pt x="910720" y="832470"/>
                  <a:pt x="921495" y="829894"/>
                  <a:pt x="921495" y="815605"/>
                </a:cubicBezTo>
                <a:cubicBezTo>
                  <a:pt x="921729" y="803658"/>
                  <a:pt x="916107" y="790072"/>
                  <a:pt x="904396" y="789839"/>
                </a:cubicBezTo>
                <a:cubicBezTo>
                  <a:pt x="831079" y="787730"/>
                  <a:pt x="790556" y="710900"/>
                  <a:pt x="714428" y="710666"/>
                </a:cubicBezTo>
                <a:cubicBezTo>
                  <a:pt x="668986" y="710666"/>
                  <a:pt x="738086" y="667332"/>
                  <a:pt x="699672" y="649295"/>
                </a:cubicBezTo>
                <a:cubicBezTo>
                  <a:pt x="691238" y="645313"/>
                  <a:pt x="721690" y="639224"/>
                  <a:pt x="735276" y="640160"/>
                </a:cubicBezTo>
                <a:cubicBezTo>
                  <a:pt x="748627" y="641097"/>
                  <a:pt x="760573" y="652574"/>
                  <a:pt x="776736" y="644376"/>
                </a:cubicBezTo>
                <a:cubicBezTo>
                  <a:pt x="785637" y="615097"/>
                  <a:pt x="762682" y="604322"/>
                  <a:pt x="743708" y="596123"/>
                </a:cubicBezTo>
                <a:cubicBezTo>
                  <a:pt x="699905" y="577150"/>
                  <a:pt x="657274" y="554195"/>
                  <a:pt x="609255" y="547401"/>
                </a:cubicBezTo>
                <a:cubicBezTo>
                  <a:pt x="592156" y="545059"/>
                  <a:pt x="633850" y="513671"/>
                  <a:pt x="642048" y="502662"/>
                </a:cubicBezTo>
                <a:cubicBezTo>
                  <a:pt x="448801" y="386949"/>
                  <a:pt x="216437" y="392804"/>
                  <a:pt x="0" y="299342"/>
                </a:cubicBezTo>
                <a:cubicBezTo>
                  <a:pt x="47785" y="281073"/>
                  <a:pt x="82921" y="294424"/>
                  <a:pt x="115480" y="297235"/>
                </a:cubicBezTo>
                <a:cubicBezTo>
                  <a:pt x="196760" y="304261"/>
                  <a:pt x="277105" y="318784"/>
                  <a:pt x="358151" y="327451"/>
                </a:cubicBezTo>
                <a:cubicBezTo>
                  <a:pt x="397971" y="331667"/>
                  <a:pt x="434981" y="347596"/>
                  <a:pt x="479486" y="322299"/>
                </a:cubicBezTo>
                <a:cubicBezTo>
                  <a:pt x="509235" y="305433"/>
                  <a:pt x="556786" y="323703"/>
                  <a:pt x="593327" y="338695"/>
                </a:cubicBezTo>
                <a:cubicBezTo>
                  <a:pt x="623543" y="351109"/>
                  <a:pt x="652355" y="354388"/>
                  <a:pt x="692410" y="338695"/>
                </a:cubicBezTo>
                <a:cubicBezTo>
                  <a:pt x="656103" y="329091"/>
                  <a:pt x="628228" y="320659"/>
                  <a:pt x="599651" y="314802"/>
                </a:cubicBezTo>
                <a:cubicBezTo>
                  <a:pt x="576930" y="310118"/>
                  <a:pt x="631040" y="291144"/>
                  <a:pt x="658679" y="293487"/>
                </a:cubicBezTo>
                <a:cubicBezTo>
                  <a:pt x="697329" y="296766"/>
                  <a:pt x="675545" y="284586"/>
                  <a:pt x="668986" y="267720"/>
                </a:cubicBezTo>
                <a:cubicBezTo>
                  <a:pt x="661959" y="249684"/>
                  <a:pt x="682806" y="244063"/>
                  <a:pt x="695923" y="247810"/>
                </a:cubicBezTo>
                <a:cubicBezTo>
                  <a:pt x="746284" y="262568"/>
                  <a:pt x="796411" y="236567"/>
                  <a:pt x="848413" y="257649"/>
                </a:cubicBezTo>
                <a:cubicBezTo>
                  <a:pt x="835295" y="205647"/>
                  <a:pt x="806952" y="182926"/>
                  <a:pt x="747690" y="175664"/>
                </a:cubicBezTo>
                <a:cubicBezTo>
                  <a:pt x="725437" y="172854"/>
                  <a:pt x="702248" y="177070"/>
                  <a:pt x="683040" y="162078"/>
                </a:cubicBezTo>
                <a:cubicBezTo>
                  <a:pt x="672030" y="153413"/>
                  <a:pt x="659616" y="143106"/>
                  <a:pt x="668283" y="127177"/>
                </a:cubicBezTo>
                <a:cubicBezTo>
                  <a:pt x="674373" y="115933"/>
                  <a:pt x="687491" y="115933"/>
                  <a:pt x="698266" y="119682"/>
                </a:cubicBezTo>
                <a:cubicBezTo>
                  <a:pt x="746519" y="136313"/>
                  <a:pt x="796880" y="142403"/>
                  <a:pt x="847241" y="148494"/>
                </a:cubicBezTo>
                <a:cubicBezTo>
                  <a:pt x="854972" y="149430"/>
                  <a:pt x="863637" y="152476"/>
                  <a:pt x="872305" y="137015"/>
                </a:cubicBezTo>
                <a:cubicBezTo>
                  <a:pt x="778141" y="111951"/>
                  <a:pt x="688662" y="76347"/>
                  <a:pt x="591921" y="62527"/>
                </a:cubicBezTo>
                <a:cubicBezTo>
                  <a:pt x="593327" y="55969"/>
                  <a:pt x="594732" y="49410"/>
                  <a:pt x="596138" y="42852"/>
                </a:cubicBezTo>
                <a:cubicBezTo>
                  <a:pt x="671796" y="52220"/>
                  <a:pt x="747456" y="61590"/>
                  <a:pt x="843025" y="73303"/>
                </a:cubicBezTo>
                <a:cubicBezTo>
                  <a:pt x="784231" y="36058"/>
                  <a:pt x="728717" y="48473"/>
                  <a:pt x="685149" y="15446"/>
                </a:cubicBezTo>
                <a:cubicBezTo>
                  <a:pt x="693347" y="2914"/>
                  <a:pt x="703244" y="-249"/>
                  <a:pt x="713492" y="15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95494-6C94-FC95-1FAE-87554453F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9528" y="2013625"/>
            <a:ext cx="5234271" cy="4163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i="0" dirty="0">
                <a:effectLst/>
                <a:latin typeface="Matura MT Script Capitals" panose="03020802060602070202" pitchFamily="66" charset="0"/>
              </a:rPr>
              <a:t>Data Analytics Tasks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000" b="1" i="0" dirty="0">
                <a:effectLst/>
                <a:latin typeface="Manrope"/>
              </a:rPr>
              <a:t>IDENTIFY MISSING DATA AND DEAL WITH IT APPROPRIATELY</a:t>
            </a:r>
            <a:endParaRPr lang="en-IN" sz="2000" b="1" dirty="0">
              <a:latin typeface="Manrope"/>
            </a:endParaRPr>
          </a:p>
          <a:p>
            <a:pPr marL="514350" indent="-514350">
              <a:buFont typeface="+mj-lt"/>
              <a:buAutoNum type="alphaUcPeriod"/>
            </a:pPr>
            <a:r>
              <a:rPr lang="en-US" sz="2000" b="1" i="0" dirty="0">
                <a:effectLst/>
                <a:latin typeface="Manrope"/>
              </a:rPr>
              <a:t> IDENTIFY OUTLIERS IN THE DATASET</a:t>
            </a:r>
            <a:endParaRPr lang="en-IN" sz="2000" b="1" i="0" dirty="0">
              <a:effectLst/>
              <a:latin typeface="Manrope"/>
            </a:endParaRPr>
          </a:p>
          <a:p>
            <a:pPr marL="514350" indent="-514350">
              <a:buFont typeface="+mj-lt"/>
              <a:buAutoNum type="alphaUcPeriod"/>
            </a:pPr>
            <a:r>
              <a:rPr lang="en-IN" sz="2000" b="1" i="0" dirty="0">
                <a:effectLst/>
                <a:latin typeface="Manrope"/>
              </a:rPr>
              <a:t>ANALYSE DATA IMBALANCE</a:t>
            </a:r>
            <a:endParaRPr lang="en-IN" sz="2000" b="1" dirty="0">
              <a:latin typeface="Manrope"/>
            </a:endParaRPr>
          </a:p>
          <a:p>
            <a:pPr marL="514350" indent="-514350">
              <a:buFont typeface="+mj-lt"/>
              <a:buAutoNum type="alphaUcPeriod"/>
            </a:pPr>
            <a:r>
              <a:rPr lang="en-IN" sz="2000" b="1" i="0" dirty="0">
                <a:effectLst/>
                <a:latin typeface="Manrope"/>
              </a:rPr>
              <a:t> PERFORM UNIVARIATE, SEGMENTED UNIVARIATE, AND BIVARIATE ANALYSIS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000" b="1" i="0" dirty="0">
                <a:effectLst/>
                <a:latin typeface="Manrope"/>
              </a:rPr>
              <a:t>IDENTIFY TOP CORRELATIONS FOR DIFFERENT SCENARIOS</a:t>
            </a:r>
            <a:endParaRPr lang="en-IN" sz="2000" b="1" i="0" dirty="0">
              <a:effectLst/>
              <a:latin typeface="Manrope"/>
            </a:endParaRPr>
          </a:p>
        </p:txBody>
      </p:sp>
      <p:pic>
        <p:nvPicPr>
          <p:cNvPr id="4" name="Picture 3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C5A30C08-C8CA-2D69-648F-2B662ECD9A9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636157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936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erson looking at a screen with graphs and charts&#10;&#10;Description automatically generated">
            <a:extLst>
              <a:ext uri="{FF2B5EF4-FFF2-40B4-BE49-F238E27FC236}">
                <a16:creationId xmlns:a16="http://schemas.microsoft.com/office/drawing/2014/main" id="{BC4A3087-483A-3FEF-1C0B-AFEE59675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198" y="-1"/>
            <a:ext cx="5959802" cy="67553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A56212-25C3-D4AE-F365-2A911F65E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19" y="1514031"/>
            <a:ext cx="6206412" cy="1325563"/>
          </a:xfrm>
        </p:spPr>
        <p:txBody>
          <a:bodyPr>
            <a:normAutofit fontScale="90000"/>
          </a:bodyPr>
          <a:lstStyle/>
          <a:p>
            <a:pPr marL="469900">
              <a:lnSpc>
                <a:spcPct val="100000"/>
              </a:lnSpc>
              <a:spcBef>
                <a:spcPts val="135"/>
              </a:spcBef>
              <a:tabLst>
                <a:tab pos="988060" algn="l"/>
              </a:tabLst>
            </a:pPr>
            <a:r>
              <a:rPr lang="en-US" sz="2400" b="1" spc="-25" dirty="0">
                <a:latin typeface="Times New Roman"/>
                <a:cs typeface="Times New Roman"/>
              </a:rPr>
              <a:t>A.</a:t>
            </a:r>
            <a:r>
              <a:rPr lang="en-US" sz="2400" b="1" dirty="0">
                <a:latin typeface="Times New Roman"/>
                <a:cs typeface="Times New Roman"/>
              </a:rPr>
              <a:t>	Identify</a:t>
            </a:r>
            <a:r>
              <a:rPr lang="en-US" sz="2400" b="1" spc="19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Missing</a:t>
            </a:r>
            <a:r>
              <a:rPr lang="en-US" sz="2400" b="1" spc="8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Data</a:t>
            </a:r>
            <a:r>
              <a:rPr lang="en-US" sz="2400" b="1" spc="-10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&amp;</a:t>
            </a:r>
            <a:r>
              <a:rPr lang="en-US" sz="2400" b="1" spc="4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Deal</a:t>
            </a:r>
            <a:r>
              <a:rPr lang="en-US" sz="2400" b="1" spc="50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with</a:t>
            </a:r>
            <a:r>
              <a:rPr lang="en-US" sz="2400" b="1" spc="90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it</a:t>
            </a:r>
            <a:r>
              <a:rPr lang="en-US" sz="2400" b="1" spc="5" dirty="0">
                <a:latin typeface="Times New Roman"/>
                <a:cs typeface="Times New Roman"/>
              </a:rPr>
              <a:t> </a:t>
            </a:r>
            <a:r>
              <a:rPr lang="en-US" sz="2400" b="1" spc="-10" dirty="0">
                <a:latin typeface="Times New Roman"/>
                <a:cs typeface="Times New Roman"/>
              </a:rPr>
              <a:t>appropriately.</a:t>
            </a:r>
            <a:br>
              <a:rPr lang="en-US" sz="2400" b="1" dirty="0">
                <a:latin typeface="Times New Roman"/>
                <a:cs typeface="Times New Roman"/>
              </a:rPr>
            </a:br>
            <a:r>
              <a:rPr lang="en-US" sz="2400" b="1" spc="-20" dirty="0">
                <a:latin typeface="Times New Roman"/>
                <a:cs typeface="Times New Roman"/>
              </a:rPr>
              <a:t>Task:</a:t>
            </a:r>
            <a:r>
              <a:rPr lang="en-US" sz="2400" b="1" spc="-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Identify</a:t>
            </a:r>
            <a:r>
              <a:rPr lang="en-US" sz="2400" b="1" spc="5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missing</a:t>
            </a:r>
            <a:r>
              <a:rPr lang="en-US" sz="2400" b="1" spc="-50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data</a:t>
            </a:r>
            <a:r>
              <a:rPr lang="en-US" sz="2400" b="1" spc="-9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in</a:t>
            </a:r>
            <a:r>
              <a:rPr lang="en-US" sz="2400" b="1" spc="-50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the</a:t>
            </a:r>
            <a:r>
              <a:rPr lang="en-US" sz="2400" b="1" spc="-40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dataset</a:t>
            </a:r>
            <a:r>
              <a:rPr lang="en-US" sz="2400" b="1" spc="-5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and</a:t>
            </a:r>
            <a:r>
              <a:rPr lang="en-US" sz="2400" b="1" spc="-50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decide</a:t>
            </a:r>
            <a:r>
              <a:rPr lang="en-US" sz="2400" b="1" spc="1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on an</a:t>
            </a:r>
            <a:r>
              <a:rPr lang="en-US" sz="2400" b="1" spc="-10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appropriate</a:t>
            </a:r>
            <a:r>
              <a:rPr lang="en-US" sz="2400" b="1" spc="15" dirty="0">
                <a:latin typeface="Times New Roman"/>
                <a:cs typeface="Times New Roman"/>
              </a:rPr>
              <a:t> </a:t>
            </a:r>
            <a:r>
              <a:rPr lang="en-US" sz="2400" b="1" spc="-10" dirty="0">
                <a:latin typeface="Times New Roman"/>
                <a:cs typeface="Times New Roman"/>
              </a:rPr>
              <a:t>method </a:t>
            </a:r>
            <a:r>
              <a:rPr lang="en-US" sz="2400" b="1" dirty="0">
                <a:latin typeface="Times New Roman"/>
                <a:cs typeface="Times New Roman"/>
              </a:rPr>
              <a:t>to</a:t>
            </a:r>
            <a:r>
              <a:rPr lang="en-US" sz="2400" b="1" spc="-5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deal</a:t>
            </a:r>
            <a:r>
              <a:rPr lang="en-US" sz="2400" b="1" spc="-6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with</a:t>
            </a:r>
            <a:r>
              <a:rPr lang="en-US" sz="2400" b="1" spc="-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it</a:t>
            </a:r>
            <a:r>
              <a:rPr lang="en-US" sz="2400" b="1" spc="-6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using</a:t>
            </a:r>
            <a:r>
              <a:rPr lang="en-US" sz="2400" b="1" spc="-110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Excel</a:t>
            </a:r>
            <a:r>
              <a:rPr lang="en-US" sz="2400" b="1" spc="100" dirty="0">
                <a:latin typeface="Times New Roman"/>
                <a:cs typeface="Times New Roman"/>
              </a:rPr>
              <a:t> </a:t>
            </a:r>
            <a:r>
              <a:rPr lang="en-US" sz="2400" b="1" spc="-10" dirty="0">
                <a:latin typeface="Times New Roman"/>
                <a:cs typeface="Times New Roman"/>
              </a:rPr>
              <a:t>built-</a:t>
            </a:r>
            <a:r>
              <a:rPr lang="en-US" sz="2400" b="1" dirty="0">
                <a:latin typeface="Times New Roman"/>
                <a:cs typeface="Times New Roman"/>
              </a:rPr>
              <a:t>in</a:t>
            </a:r>
            <a:r>
              <a:rPr lang="en-US" sz="2400" b="1" spc="-5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functions</a:t>
            </a:r>
            <a:r>
              <a:rPr lang="en-US" sz="2400" b="1" spc="70" dirty="0">
                <a:latin typeface="Times New Roman"/>
                <a:cs typeface="Times New Roman"/>
              </a:rPr>
              <a:t> </a:t>
            </a:r>
            <a:r>
              <a:rPr lang="en-US" sz="2400" b="1" dirty="0">
                <a:latin typeface="Times New Roman"/>
                <a:cs typeface="Times New Roman"/>
              </a:rPr>
              <a:t>and</a:t>
            </a:r>
            <a:r>
              <a:rPr lang="en-US" sz="2400" b="1" spc="-55" dirty="0">
                <a:latin typeface="Times New Roman"/>
                <a:cs typeface="Times New Roman"/>
              </a:rPr>
              <a:t> </a:t>
            </a:r>
            <a:r>
              <a:rPr lang="en-US" sz="2400" b="1" spc="-10" dirty="0">
                <a:latin typeface="Times New Roman"/>
                <a:cs typeface="Times New Roman"/>
              </a:rPr>
              <a:t>features</a:t>
            </a:r>
            <a:endParaRPr lang="en-IN" sz="2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7047E-63B9-0966-5C8B-2514E1C1D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894" y="3263709"/>
            <a:ext cx="4265645" cy="4160520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/>
                <a:cs typeface="Times New Roman"/>
              </a:rPr>
              <a:t>Initially</a:t>
            </a:r>
            <a:r>
              <a:rPr lang="en-US" sz="1800" spc="48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there</a:t>
            </a:r>
            <a:r>
              <a:rPr lang="en-US" sz="1800" spc="4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were</a:t>
            </a:r>
            <a:r>
              <a:rPr lang="en-US" sz="1800" spc="4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123</a:t>
            </a:r>
            <a:r>
              <a:rPr lang="en-US" sz="1800" spc="4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columns</a:t>
            </a:r>
            <a:r>
              <a:rPr lang="en-US" sz="1800" spc="43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4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50000</a:t>
            </a:r>
            <a:r>
              <a:rPr lang="en-US" sz="1800" spc="48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rows</a:t>
            </a:r>
            <a:r>
              <a:rPr lang="en-US" sz="1800" spc="4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</a:t>
            </a:r>
            <a:r>
              <a:rPr lang="en-US" sz="1800" spc="4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4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data.</a:t>
            </a:r>
            <a:r>
              <a:rPr lang="en-US" sz="1800" spc="4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4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deal</a:t>
            </a:r>
            <a:r>
              <a:rPr lang="en-US" sz="1800" spc="37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with </a:t>
            </a:r>
            <a:r>
              <a:rPr lang="en-US" sz="1800" dirty="0">
                <a:latin typeface="Times New Roman"/>
                <a:cs typeface="Times New Roman"/>
              </a:rPr>
              <a:t>missing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data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firstly calculate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null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values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percentage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on</a:t>
            </a:r>
            <a:r>
              <a:rPr lang="en-US" sz="1800" spc="1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basis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removed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25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column</a:t>
            </a:r>
            <a:r>
              <a:rPr lang="en-US" sz="1800" spc="3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having</a:t>
            </a:r>
            <a:r>
              <a:rPr lang="en-US" sz="1800" spc="2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null</a:t>
            </a:r>
            <a:r>
              <a:rPr lang="en-US" sz="1800" spc="2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value</a:t>
            </a:r>
            <a:r>
              <a:rPr lang="en-US" sz="1800" spc="3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percentage</a:t>
            </a:r>
            <a:r>
              <a:rPr lang="en-US" sz="1800" spc="3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greater</a:t>
            </a:r>
            <a:r>
              <a:rPr lang="en-US" sz="1800" spc="3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than</a:t>
            </a:r>
            <a:r>
              <a:rPr lang="en-US" sz="1800" spc="3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30%,</a:t>
            </a:r>
            <a:r>
              <a:rPr lang="en-US" sz="1800" spc="2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also</a:t>
            </a:r>
            <a:r>
              <a:rPr lang="en-US" sz="1800" spc="3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there</a:t>
            </a:r>
            <a:r>
              <a:rPr lang="en-US" sz="1800" spc="2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were</a:t>
            </a:r>
            <a:r>
              <a:rPr lang="en-US" sz="1800" spc="26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some </a:t>
            </a:r>
            <a:r>
              <a:rPr lang="en-US" sz="1800" dirty="0">
                <a:latin typeface="Times New Roman"/>
                <a:cs typeface="Times New Roman"/>
              </a:rPr>
              <a:t>undesirable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columns,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delete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those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columns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too.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Then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for</a:t>
            </a:r>
            <a:r>
              <a:rPr lang="en-US" sz="1800" spc="9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remaining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columns </a:t>
            </a:r>
            <a:r>
              <a:rPr lang="en-US" sz="1800" dirty="0">
                <a:latin typeface="Times New Roman"/>
                <a:cs typeface="Times New Roman"/>
              </a:rPr>
              <a:t>I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used</a:t>
            </a:r>
            <a:r>
              <a:rPr lang="en-US" sz="1800" spc="1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median</a:t>
            </a:r>
            <a:r>
              <a:rPr lang="en-US" sz="1800" spc="1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method</a:t>
            </a:r>
            <a:r>
              <a:rPr lang="en-US" sz="1800" spc="11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1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fill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missing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values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for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numerical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columns.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endParaRPr lang="en-IN" sz="1800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F0C66CCF-A16C-1F67-F35A-A705E6CBD74B}"/>
              </a:ext>
            </a:extLst>
          </p:cNvPr>
          <p:cNvSpPr txBox="1">
            <a:spLocks/>
          </p:cNvSpPr>
          <p:nvPr/>
        </p:nvSpPr>
        <p:spPr>
          <a:xfrm>
            <a:off x="0" y="188468"/>
            <a:ext cx="247416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800" dirty="0"/>
              <a:t>INSIGHTS:</a:t>
            </a:r>
          </a:p>
        </p:txBody>
      </p:sp>
      <p:pic>
        <p:nvPicPr>
          <p:cNvPr id="38" name="Picture 37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F1164F35-1C29-FB8E-F8AC-F6FF9AE2F30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636157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054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11FD0E-2D27-4A5A-949D-222E61ECB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diagram with different colored lines and numbers&#10;&#10;Description automatically generated with medium confidence">
            <a:extLst>
              <a:ext uri="{FF2B5EF4-FFF2-40B4-BE49-F238E27FC236}">
                <a16:creationId xmlns:a16="http://schemas.microsoft.com/office/drawing/2014/main" id="{FAC83E13-BBEC-DF7E-89DE-8C6AFBE506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" y="0"/>
            <a:ext cx="12271248" cy="685800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BC8109F-B452-45EE-8BB3-65433C039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3B94B1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ECB9D65F-2B3B-2688-35F9-7685DCCD00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6471418"/>
              </p:ext>
            </p:extLst>
          </p:nvPr>
        </p:nvGraphicFramePr>
        <p:xfrm>
          <a:off x="304800" y="2028825"/>
          <a:ext cx="11791950" cy="4148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E8D511A0-BBAC-F469-2FBB-ACC2850B5494}"/>
              </a:ext>
            </a:extLst>
          </p:cNvPr>
          <p:cNvSpPr txBox="1">
            <a:spLocks/>
          </p:cNvSpPr>
          <p:nvPr/>
        </p:nvSpPr>
        <p:spPr>
          <a:xfrm>
            <a:off x="168412" y="40480"/>
            <a:ext cx="247416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000" b="1" dirty="0"/>
              <a:t>INSIGHTS: A</a:t>
            </a:r>
          </a:p>
        </p:txBody>
      </p:sp>
      <p:pic>
        <p:nvPicPr>
          <p:cNvPr id="9" name="Picture 8" descr="A computer and drawing tools on a blue grid&#10;&#10;Description automatically generated with medium confidence">
            <a:extLst>
              <a:ext uri="{FF2B5EF4-FFF2-40B4-BE49-F238E27FC236}">
                <a16:creationId xmlns:a16="http://schemas.microsoft.com/office/drawing/2014/main" id="{D2A189AA-B7B9-4FD8-CF09-A3EC44D1AB3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636157"/>
            <a:ext cx="1485900" cy="120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31451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RegularSeed_2SEEDS">
      <a:dk1>
        <a:srgbClr val="000000"/>
      </a:dk1>
      <a:lt1>
        <a:srgbClr val="FFFFFF"/>
      </a:lt1>
      <a:dk2>
        <a:srgbClr val="23323E"/>
      </a:dk2>
      <a:lt2>
        <a:srgbClr val="E8E3E2"/>
      </a:lt2>
      <a:accent1>
        <a:srgbClr val="3B94B1"/>
      </a:accent1>
      <a:accent2>
        <a:srgbClr val="46B4A1"/>
      </a:accent2>
      <a:accent3>
        <a:srgbClr val="4D74C3"/>
      </a:accent3>
      <a:accent4>
        <a:srgbClr val="B13B58"/>
      </a:accent4>
      <a:accent5>
        <a:srgbClr val="C3604D"/>
      </a:accent5>
      <a:accent6>
        <a:srgbClr val="B1803B"/>
      </a:accent6>
      <a:hlink>
        <a:srgbClr val="BF5F3F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744</TotalTime>
  <Words>1852</Words>
  <Application>Microsoft Office PowerPoint</Application>
  <PresentationFormat>Widescreen</PresentationFormat>
  <Paragraphs>249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7" baseType="lpstr">
      <vt:lpstr>Amasis MT Pro Black</vt:lpstr>
      <vt:lpstr>Arial</vt:lpstr>
      <vt:lpstr>Arial MT</vt:lpstr>
      <vt:lpstr>Calibri</vt:lpstr>
      <vt:lpstr>Cambria</vt:lpstr>
      <vt:lpstr>Century Gothic</vt:lpstr>
      <vt:lpstr>Forte Forward</vt:lpstr>
      <vt:lpstr>Manrope</vt:lpstr>
      <vt:lpstr>Matura MT Script Capitals</vt:lpstr>
      <vt:lpstr>Sagona</vt:lpstr>
      <vt:lpstr>Times New Roman</vt:lpstr>
      <vt:lpstr>Wingdings</vt:lpstr>
      <vt:lpstr>BrushVTI</vt:lpstr>
      <vt:lpstr>BANK LOAN CASE STUDY </vt:lpstr>
      <vt:lpstr>INDEX:</vt:lpstr>
      <vt:lpstr>PROJECT DESCRIPTION</vt:lpstr>
      <vt:lpstr>DATA SET:</vt:lpstr>
      <vt:lpstr>APPROACH</vt:lpstr>
      <vt:lpstr>TECH STACK USED</vt:lpstr>
      <vt:lpstr>INSIGHTS</vt:lpstr>
      <vt:lpstr>A. Identify Missing Data &amp; Deal with it appropriately. Task: Identify missing data in the dataset and decide on an appropriate method to deal with it using Excel built-in functions and features</vt:lpstr>
      <vt:lpstr>PowerPoint Presentation</vt:lpstr>
      <vt:lpstr>B. Identify Outliers in the Dataset Task: Detect and identify outliers in the dataset using excel statistical functions and features, focusing on numerical variables</vt:lpstr>
      <vt:lpstr>C. Analyse Data Imbalance: Task: Determine if there is data imbalance in the loan application and calculate ratio of data imbalance using excel function </vt:lpstr>
      <vt:lpstr>D. Perform Univariate, Segmented Univariate and Bivariate Analysis :  Task: Perform univariate analysis to understand distribution of individual variables. Segmented univariate analysis to compare variable distributions for different scenarios, and bivariate analysis to explore relationship between variables and target variable.</vt:lpstr>
      <vt:lpstr>Univariate &amp; Segmented Univariate</vt:lpstr>
      <vt:lpstr>Univariate &amp; Segmented Univariate</vt:lpstr>
      <vt:lpstr>Univariate &amp; Segmented Univariate</vt:lpstr>
      <vt:lpstr>Univariate &amp; Segmented Univariate</vt:lpstr>
      <vt:lpstr>PowerPoint Presentation</vt:lpstr>
      <vt:lpstr>Bivariate Analysis </vt:lpstr>
      <vt:lpstr>E. Identify top correlation for different scenarios:  Task: to determine top correlation for each segmented data(client with payment difficulties and all other cases. </vt:lpstr>
      <vt:lpstr>The correlations-Top 10 values</vt:lpstr>
      <vt:lpstr>TOP 5 CORRELATIONS FOR CLIENT WITH PAYMENT DIFFICULTIES</vt:lpstr>
      <vt:lpstr>CONCLUSIONS: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LOAN CASE STUDY </dc:title>
  <dc:creator>AFZAL ALAM</dc:creator>
  <cp:lastModifiedBy>AFZAL ALAM</cp:lastModifiedBy>
  <cp:revision>5</cp:revision>
  <dcterms:created xsi:type="dcterms:W3CDTF">2024-02-22T04:59:55Z</dcterms:created>
  <dcterms:modified xsi:type="dcterms:W3CDTF">2024-02-26T19:09:13Z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2024-02-22T07:12:53Z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378949b2-8ff5-4a94-bf1d-8ccb5f0af851</vt:lpwstr>
  </property>
  <property fmtid="{D5CDD505-2E9C-101B-9397-08002B2CF9AE}" pid="7" name="MSIP_Label_defa4170-0d19-0005-0004-bc88714345d2_ActionId">
    <vt:lpwstr>60508188-b488-4885-8fa0-c263e4229936</vt:lpwstr>
  </property>
  <property fmtid="{D5CDD505-2E9C-101B-9397-08002B2CF9AE}" pid="8" name="MSIP_Label_defa4170-0d19-0005-0004-bc88714345d2_ContentBits">
    <vt:lpwstr>0</vt:lpwstr>
  </property>
</Properties>
</file>

<file path=docProps/thumbnail.jpeg>
</file>